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1.xml" ContentType="application/inkml+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1" r:id="rId1"/>
  </p:sldMasterIdLst>
  <p:sldIdLst>
    <p:sldId id="256" r:id="rId2"/>
    <p:sldId id="328" r:id="rId3"/>
    <p:sldId id="262" r:id="rId4"/>
    <p:sldId id="295" r:id="rId5"/>
    <p:sldId id="257" r:id="rId6"/>
    <p:sldId id="331" r:id="rId7"/>
    <p:sldId id="330" r:id="rId8"/>
    <p:sldId id="284" r:id="rId9"/>
    <p:sldId id="316" r:id="rId10"/>
    <p:sldId id="317" r:id="rId11"/>
    <p:sldId id="318" r:id="rId12"/>
    <p:sldId id="319" r:id="rId13"/>
    <p:sldId id="320" r:id="rId14"/>
    <p:sldId id="329" r:id="rId15"/>
    <p:sldId id="260" r:id="rId16"/>
    <p:sldId id="266" r:id="rId17"/>
    <p:sldId id="296" r:id="rId18"/>
    <p:sldId id="258" r:id="rId19"/>
    <p:sldId id="321" r:id="rId20"/>
    <p:sldId id="324" r:id="rId21"/>
    <p:sldId id="326" r:id="rId22"/>
    <p:sldId id="322" r:id="rId23"/>
    <p:sldId id="325" r:id="rId24"/>
    <p:sldId id="323" r:id="rId25"/>
    <p:sldId id="261" r:id="rId26"/>
    <p:sldId id="264" r:id="rId27"/>
    <p:sldId id="297" r:id="rId28"/>
    <p:sldId id="298" r:id="rId29"/>
    <p:sldId id="259" r:id="rId30"/>
    <p:sldId id="265" r:id="rId31"/>
    <p:sldId id="327" r:id="rId32"/>
    <p:sldId id="313"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CDA"/>
    <a:srgbClr val="EDE4CB"/>
    <a:srgbClr val="DAD7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5D3475-1BDD-475F-8E53-97E11091DF27}" v="246" dt="2024-03-13T08:11:59.4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566" autoAdjust="0"/>
    <p:restoredTop sz="94660"/>
  </p:normalViewPr>
  <p:slideViewPr>
    <p:cSldViewPr snapToGrid="0">
      <p:cViewPr varScale="1">
        <p:scale>
          <a:sx n="98" d="100"/>
          <a:sy n="98" d="100"/>
        </p:scale>
        <p:origin x="216" y="672"/>
      </p:cViewPr>
      <p:guideLst/>
    </p:cSldViewPr>
  </p:slideViewPr>
  <p:notesTextViewPr>
    <p:cViewPr>
      <p:scale>
        <a:sx n="1" d="1"/>
        <a:sy n="1" d="1"/>
      </p:scale>
      <p:origin x="0" y="0"/>
    </p:cViewPr>
  </p:notesTextViewPr>
  <p:sorterViewPr>
    <p:cViewPr>
      <p:scale>
        <a:sx n="78" d="100"/>
        <a:sy n="7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B4749F-E03D-4E2F-92ED-2C9A1E25884A}"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D3AE5EC7-520A-4B9A-8F51-F2A84DCF1162}">
      <dgm:prSet/>
      <dgm:spPr/>
      <dgm:t>
        <a:bodyPr/>
        <a:lstStyle/>
        <a:p>
          <a:pPr algn="just"/>
          <a:r>
            <a:rPr lang="en-US" b="0" i="0" dirty="0"/>
            <a:t>IPC,1860 REPLACED BY BHARTIYA NYAYA SANHITA, 2023.</a:t>
          </a:r>
          <a:endParaRPr lang="en-US" dirty="0"/>
        </a:p>
      </dgm:t>
    </dgm:pt>
    <dgm:pt modelId="{905BE409-FF86-445C-9870-DF7126400380}" type="parTrans" cxnId="{CF1A7222-94E3-4A71-AB50-4DC447AAECDD}">
      <dgm:prSet/>
      <dgm:spPr/>
      <dgm:t>
        <a:bodyPr/>
        <a:lstStyle/>
        <a:p>
          <a:endParaRPr lang="en-US"/>
        </a:p>
      </dgm:t>
    </dgm:pt>
    <dgm:pt modelId="{C6400351-7E02-444B-823E-2AE60FF23994}" type="sibTrans" cxnId="{CF1A7222-94E3-4A71-AB50-4DC447AAECDD}">
      <dgm:prSet/>
      <dgm:spPr/>
      <dgm:t>
        <a:bodyPr/>
        <a:lstStyle/>
        <a:p>
          <a:endParaRPr lang="en-US"/>
        </a:p>
      </dgm:t>
    </dgm:pt>
    <dgm:pt modelId="{820AE17F-F2EC-485F-B0C8-6C3D55EA92F0}">
      <dgm:prSet/>
      <dgm:spPr/>
      <dgm:t>
        <a:bodyPr/>
        <a:lstStyle/>
        <a:p>
          <a:pPr algn="just"/>
          <a:r>
            <a:rPr lang="en-US" b="0" i="0" dirty="0"/>
            <a:t>CR.</a:t>
          </a:r>
          <a:r>
            <a:rPr lang="en-US" dirty="0"/>
            <a:t>P.C, 1973 SUBSTITUTED BY BHARTIYA NAGRIK SURAKSHA SANHITA, 2023</a:t>
          </a:r>
        </a:p>
      </dgm:t>
    </dgm:pt>
    <dgm:pt modelId="{99D1D0C1-E960-4E63-BAFD-9E6607E2F431}" type="parTrans" cxnId="{CBA4EA3C-5174-4BF6-AE46-9715E5925F29}">
      <dgm:prSet/>
      <dgm:spPr/>
      <dgm:t>
        <a:bodyPr/>
        <a:lstStyle/>
        <a:p>
          <a:endParaRPr lang="en-US"/>
        </a:p>
      </dgm:t>
    </dgm:pt>
    <dgm:pt modelId="{50A212C6-73D9-4A03-A94E-582D4F719A8E}" type="sibTrans" cxnId="{CBA4EA3C-5174-4BF6-AE46-9715E5925F29}">
      <dgm:prSet/>
      <dgm:spPr/>
      <dgm:t>
        <a:bodyPr/>
        <a:lstStyle/>
        <a:p>
          <a:endParaRPr lang="en-US"/>
        </a:p>
      </dgm:t>
    </dgm:pt>
    <dgm:pt modelId="{182F0BB4-32F7-459C-B17D-2FBD52B96C8E}">
      <dgm:prSet/>
      <dgm:spPr/>
      <dgm:t>
        <a:bodyPr/>
        <a:lstStyle/>
        <a:p>
          <a:pPr algn="just"/>
          <a:r>
            <a:rPr lang="en-US" b="0" i="0" dirty="0"/>
            <a:t>INDIAN EVIDENCE ACT, 1872 CHANGED TO BHARTIYA SAKSHYA ADHINIYAM, 2023</a:t>
          </a:r>
          <a:endParaRPr lang="en-US" dirty="0"/>
        </a:p>
      </dgm:t>
    </dgm:pt>
    <dgm:pt modelId="{A1E04CF3-E985-4E1C-B6E5-EDF218132920}" type="parTrans" cxnId="{8C428E58-101F-4DD0-A366-D4BF927756B9}">
      <dgm:prSet/>
      <dgm:spPr/>
      <dgm:t>
        <a:bodyPr/>
        <a:lstStyle/>
        <a:p>
          <a:endParaRPr lang="en-US"/>
        </a:p>
      </dgm:t>
    </dgm:pt>
    <dgm:pt modelId="{3148E563-6C9F-468F-9103-871D0E655AA1}" type="sibTrans" cxnId="{8C428E58-101F-4DD0-A366-D4BF927756B9}">
      <dgm:prSet/>
      <dgm:spPr/>
      <dgm:t>
        <a:bodyPr/>
        <a:lstStyle/>
        <a:p>
          <a:endParaRPr lang="en-US"/>
        </a:p>
      </dgm:t>
    </dgm:pt>
    <dgm:pt modelId="{A155E230-D096-4628-82EB-677363760AC5}">
      <dgm:prSet/>
      <dgm:spPr/>
      <dgm:t>
        <a:bodyPr/>
        <a:lstStyle/>
        <a:p>
          <a:pPr algn="just">
            <a:lnSpc>
              <a:spcPct val="150000"/>
            </a:lnSpc>
          </a:pPr>
          <a:r>
            <a:rPr lang="en-US" dirty="0"/>
            <a:t>WILL COME INTO EFFECT FROM JULY 1, 2024.</a:t>
          </a:r>
        </a:p>
      </dgm:t>
    </dgm:pt>
    <dgm:pt modelId="{7DCDD04A-AD52-476F-A8DD-E8E41616368A}" type="parTrans" cxnId="{04C128C8-17D5-4CBF-89D5-26A5500B47A9}">
      <dgm:prSet/>
      <dgm:spPr/>
      <dgm:t>
        <a:bodyPr/>
        <a:lstStyle/>
        <a:p>
          <a:endParaRPr lang="en-US"/>
        </a:p>
      </dgm:t>
    </dgm:pt>
    <dgm:pt modelId="{029D3B74-BEE8-4C6E-B5A5-E1BEE7BB1F6E}" type="sibTrans" cxnId="{04C128C8-17D5-4CBF-89D5-26A5500B47A9}">
      <dgm:prSet/>
      <dgm:spPr/>
      <dgm:t>
        <a:bodyPr/>
        <a:lstStyle/>
        <a:p>
          <a:endParaRPr lang="en-US"/>
        </a:p>
      </dgm:t>
    </dgm:pt>
    <dgm:pt modelId="{230A799D-49B0-4D66-8F96-CA4C88F09CB8}">
      <dgm:prSet/>
      <dgm:spPr/>
      <dgm:t>
        <a:bodyPr/>
        <a:lstStyle/>
        <a:p>
          <a:pPr algn="just"/>
          <a:r>
            <a:rPr lang="en-US" b="0" i="0" dirty="0"/>
            <a:t>EMPHASIZES ON INCLUSION OF ELECTRONIC RECORDS AND DIGITISATION OF THE WHOLE PROCESS.</a:t>
          </a:r>
          <a:endParaRPr lang="en-US" dirty="0"/>
        </a:p>
      </dgm:t>
    </dgm:pt>
    <dgm:pt modelId="{A5B66B0C-DD82-4388-91D6-B28C7E1C50F3}" type="parTrans" cxnId="{C06EBF5A-9D38-49D8-8F26-CBFCBE398E5D}">
      <dgm:prSet/>
      <dgm:spPr/>
      <dgm:t>
        <a:bodyPr/>
        <a:lstStyle/>
        <a:p>
          <a:endParaRPr lang="en-US"/>
        </a:p>
      </dgm:t>
    </dgm:pt>
    <dgm:pt modelId="{D0CD7C34-7673-464B-9FBC-2C9164628A1C}" type="sibTrans" cxnId="{C06EBF5A-9D38-49D8-8F26-CBFCBE398E5D}">
      <dgm:prSet/>
      <dgm:spPr/>
      <dgm:t>
        <a:bodyPr/>
        <a:lstStyle/>
        <a:p>
          <a:endParaRPr lang="en-US"/>
        </a:p>
      </dgm:t>
    </dgm:pt>
    <dgm:pt modelId="{8DCA464E-38EA-432D-A5A7-9BC27E1627A1}">
      <dgm:prSet/>
      <dgm:spPr/>
      <dgm:t>
        <a:bodyPr/>
        <a:lstStyle/>
        <a:p>
          <a:pPr algn="just"/>
          <a:r>
            <a:rPr lang="en-US" dirty="0"/>
            <a:t>OLD STATUTES WITH MINOR AMENDMENTS TO ADDRESS THE ISSUES AND NEEDS OF THE PRESENT AGE.</a:t>
          </a:r>
        </a:p>
      </dgm:t>
    </dgm:pt>
    <dgm:pt modelId="{625B3999-CBAB-4446-BFB6-55AA45BE10D5}" type="parTrans" cxnId="{F097A9B0-5D60-4D1B-AFA5-82529027186D}">
      <dgm:prSet/>
      <dgm:spPr/>
      <dgm:t>
        <a:bodyPr/>
        <a:lstStyle/>
        <a:p>
          <a:endParaRPr lang="en-US"/>
        </a:p>
      </dgm:t>
    </dgm:pt>
    <dgm:pt modelId="{1AC1FD48-E9AF-43D5-8D97-BD344800CED7}" type="sibTrans" cxnId="{F097A9B0-5D60-4D1B-AFA5-82529027186D}">
      <dgm:prSet/>
      <dgm:spPr/>
      <dgm:t>
        <a:bodyPr/>
        <a:lstStyle/>
        <a:p>
          <a:endParaRPr lang="en-US"/>
        </a:p>
      </dgm:t>
    </dgm:pt>
    <dgm:pt modelId="{B830B196-8D51-4649-84BB-6409D97EBA06}">
      <dgm:prSet/>
      <dgm:spPr/>
      <dgm:t>
        <a:bodyPr/>
        <a:lstStyle/>
        <a:p>
          <a:pPr algn="just"/>
          <a:r>
            <a:rPr lang="en-US" dirty="0"/>
            <a:t>ESSENTIALLY LEGISLATIVE ACCPETANCE GIVEN TO THE LAW ALREADY LAID DOWN BY THE JUDICIARY.</a:t>
          </a:r>
        </a:p>
      </dgm:t>
    </dgm:pt>
    <dgm:pt modelId="{13EFC2B1-FC2B-4CB6-B0FD-E8E21A23CBED}" type="parTrans" cxnId="{38123F74-97ED-4682-BDF7-69C32E5FD1B9}">
      <dgm:prSet/>
      <dgm:spPr/>
      <dgm:t>
        <a:bodyPr/>
        <a:lstStyle/>
        <a:p>
          <a:endParaRPr lang="en-US"/>
        </a:p>
      </dgm:t>
    </dgm:pt>
    <dgm:pt modelId="{5827F0D2-126C-42B4-9E6A-5AF913A7649E}" type="sibTrans" cxnId="{38123F74-97ED-4682-BDF7-69C32E5FD1B9}">
      <dgm:prSet/>
      <dgm:spPr/>
      <dgm:t>
        <a:bodyPr/>
        <a:lstStyle/>
        <a:p>
          <a:endParaRPr lang="en-US"/>
        </a:p>
      </dgm:t>
    </dgm:pt>
    <dgm:pt modelId="{DC5A6D01-2AC8-A147-9387-E4B2C063F47E}" type="pres">
      <dgm:prSet presAssocID="{22B4749F-E03D-4E2F-92ED-2C9A1E25884A}" presName="vert0" presStyleCnt="0">
        <dgm:presLayoutVars>
          <dgm:dir/>
          <dgm:animOne val="branch"/>
          <dgm:animLvl val="lvl"/>
        </dgm:presLayoutVars>
      </dgm:prSet>
      <dgm:spPr/>
    </dgm:pt>
    <dgm:pt modelId="{2CF9F38F-95B4-3942-B8D8-15F91415326B}" type="pres">
      <dgm:prSet presAssocID="{D3AE5EC7-520A-4B9A-8F51-F2A84DCF1162}" presName="thickLine" presStyleLbl="alignNode1" presStyleIdx="0" presStyleCnt="7"/>
      <dgm:spPr/>
    </dgm:pt>
    <dgm:pt modelId="{D0C6602C-9ED4-5646-B26B-87D116E010D7}" type="pres">
      <dgm:prSet presAssocID="{D3AE5EC7-520A-4B9A-8F51-F2A84DCF1162}" presName="horz1" presStyleCnt="0"/>
      <dgm:spPr/>
    </dgm:pt>
    <dgm:pt modelId="{295F41E4-26CF-D74B-AE27-F324DB12B22E}" type="pres">
      <dgm:prSet presAssocID="{D3AE5EC7-520A-4B9A-8F51-F2A84DCF1162}" presName="tx1" presStyleLbl="revTx" presStyleIdx="0" presStyleCnt="7"/>
      <dgm:spPr/>
    </dgm:pt>
    <dgm:pt modelId="{0C3A1DAC-3C82-5E42-99A2-653147699FD0}" type="pres">
      <dgm:prSet presAssocID="{D3AE5EC7-520A-4B9A-8F51-F2A84DCF1162}" presName="vert1" presStyleCnt="0"/>
      <dgm:spPr/>
    </dgm:pt>
    <dgm:pt modelId="{BFAC76CF-1C03-0149-AA2B-00222DC94834}" type="pres">
      <dgm:prSet presAssocID="{820AE17F-F2EC-485F-B0C8-6C3D55EA92F0}" presName="thickLine" presStyleLbl="alignNode1" presStyleIdx="1" presStyleCnt="7"/>
      <dgm:spPr/>
    </dgm:pt>
    <dgm:pt modelId="{584C79A1-E782-0D48-8B4F-BA4C3E4305AD}" type="pres">
      <dgm:prSet presAssocID="{820AE17F-F2EC-485F-B0C8-6C3D55EA92F0}" presName="horz1" presStyleCnt="0"/>
      <dgm:spPr/>
    </dgm:pt>
    <dgm:pt modelId="{A9B8B7B6-A382-9E4D-9994-2FAF4911C677}" type="pres">
      <dgm:prSet presAssocID="{820AE17F-F2EC-485F-B0C8-6C3D55EA92F0}" presName="tx1" presStyleLbl="revTx" presStyleIdx="1" presStyleCnt="7"/>
      <dgm:spPr/>
    </dgm:pt>
    <dgm:pt modelId="{7283C006-47B4-C048-8697-3F9BFA685500}" type="pres">
      <dgm:prSet presAssocID="{820AE17F-F2EC-485F-B0C8-6C3D55EA92F0}" presName="vert1" presStyleCnt="0"/>
      <dgm:spPr/>
    </dgm:pt>
    <dgm:pt modelId="{A3F7F5B2-81D3-EA4E-8151-D4840AFFCAD8}" type="pres">
      <dgm:prSet presAssocID="{182F0BB4-32F7-459C-B17D-2FBD52B96C8E}" presName="thickLine" presStyleLbl="alignNode1" presStyleIdx="2" presStyleCnt="7"/>
      <dgm:spPr/>
    </dgm:pt>
    <dgm:pt modelId="{E5A0A06D-F7C8-2D4D-B0F1-2ED8EBB309E0}" type="pres">
      <dgm:prSet presAssocID="{182F0BB4-32F7-459C-B17D-2FBD52B96C8E}" presName="horz1" presStyleCnt="0"/>
      <dgm:spPr/>
    </dgm:pt>
    <dgm:pt modelId="{99E52969-8D03-1841-8EA8-676673E9DC72}" type="pres">
      <dgm:prSet presAssocID="{182F0BB4-32F7-459C-B17D-2FBD52B96C8E}" presName="tx1" presStyleLbl="revTx" presStyleIdx="2" presStyleCnt="7"/>
      <dgm:spPr/>
    </dgm:pt>
    <dgm:pt modelId="{0028AEC7-BCDE-1043-ACEA-4D4CBF263BA4}" type="pres">
      <dgm:prSet presAssocID="{182F0BB4-32F7-459C-B17D-2FBD52B96C8E}" presName="vert1" presStyleCnt="0"/>
      <dgm:spPr/>
    </dgm:pt>
    <dgm:pt modelId="{7C999313-1537-994F-B7EA-D559DFA324D8}" type="pres">
      <dgm:prSet presAssocID="{A155E230-D096-4628-82EB-677363760AC5}" presName="thickLine" presStyleLbl="alignNode1" presStyleIdx="3" presStyleCnt="7"/>
      <dgm:spPr/>
    </dgm:pt>
    <dgm:pt modelId="{61FF3760-DBBE-174E-9F7A-C3D22C82F47C}" type="pres">
      <dgm:prSet presAssocID="{A155E230-D096-4628-82EB-677363760AC5}" presName="horz1" presStyleCnt="0"/>
      <dgm:spPr/>
    </dgm:pt>
    <dgm:pt modelId="{FE293324-D61B-CC43-9CFA-A63790ED749F}" type="pres">
      <dgm:prSet presAssocID="{A155E230-D096-4628-82EB-677363760AC5}" presName="tx1" presStyleLbl="revTx" presStyleIdx="3" presStyleCnt="7"/>
      <dgm:spPr/>
    </dgm:pt>
    <dgm:pt modelId="{70A4F78F-E896-4F47-8FBB-95824FFA11AC}" type="pres">
      <dgm:prSet presAssocID="{A155E230-D096-4628-82EB-677363760AC5}" presName="vert1" presStyleCnt="0"/>
      <dgm:spPr/>
    </dgm:pt>
    <dgm:pt modelId="{75DC3D58-FB1D-0948-8019-53FC16C1AE39}" type="pres">
      <dgm:prSet presAssocID="{230A799D-49B0-4D66-8F96-CA4C88F09CB8}" presName="thickLine" presStyleLbl="alignNode1" presStyleIdx="4" presStyleCnt="7"/>
      <dgm:spPr/>
    </dgm:pt>
    <dgm:pt modelId="{4006F636-B888-CC45-AF3E-EB1C272E7B8D}" type="pres">
      <dgm:prSet presAssocID="{230A799D-49B0-4D66-8F96-CA4C88F09CB8}" presName="horz1" presStyleCnt="0"/>
      <dgm:spPr/>
    </dgm:pt>
    <dgm:pt modelId="{805492F1-01D6-FB46-A12C-557AF2AF0AB5}" type="pres">
      <dgm:prSet presAssocID="{230A799D-49B0-4D66-8F96-CA4C88F09CB8}" presName="tx1" presStyleLbl="revTx" presStyleIdx="4" presStyleCnt="7"/>
      <dgm:spPr/>
    </dgm:pt>
    <dgm:pt modelId="{48079E5E-D6CD-4546-AE71-99CD8B73030A}" type="pres">
      <dgm:prSet presAssocID="{230A799D-49B0-4D66-8F96-CA4C88F09CB8}" presName="vert1" presStyleCnt="0"/>
      <dgm:spPr/>
    </dgm:pt>
    <dgm:pt modelId="{07B086E3-001C-0E4E-A52F-D0985A64B492}" type="pres">
      <dgm:prSet presAssocID="{8DCA464E-38EA-432D-A5A7-9BC27E1627A1}" presName="thickLine" presStyleLbl="alignNode1" presStyleIdx="5" presStyleCnt="7"/>
      <dgm:spPr/>
    </dgm:pt>
    <dgm:pt modelId="{8CBC77AF-6287-694C-8F7C-0EF80E810E62}" type="pres">
      <dgm:prSet presAssocID="{8DCA464E-38EA-432D-A5A7-9BC27E1627A1}" presName="horz1" presStyleCnt="0"/>
      <dgm:spPr/>
    </dgm:pt>
    <dgm:pt modelId="{B806B798-4DDC-944D-B85F-5E3EDD0EB684}" type="pres">
      <dgm:prSet presAssocID="{8DCA464E-38EA-432D-A5A7-9BC27E1627A1}" presName="tx1" presStyleLbl="revTx" presStyleIdx="5" presStyleCnt="7"/>
      <dgm:spPr/>
    </dgm:pt>
    <dgm:pt modelId="{0C997E46-8CED-D241-8738-59ED75A12E81}" type="pres">
      <dgm:prSet presAssocID="{8DCA464E-38EA-432D-A5A7-9BC27E1627A1}" presName="vert1" presStyleCnt="0"/>
      <dgm:spPr/>
    </dgm:pt>
    <dgm:pt modelId="{0676FD66-6E27-1A4D-88DF-2C981235BB0B}" type="pres">
      <dgm:prSet presAssocID="{B830B196-8D51-4649-84BB-6409D97EBA06}" presName="thickLine" presStyleLbl="alignNode1" presStyleIdx="6" presStyleCnt="7"/>
      <dgm:spPr/>
    </dgm:pt>
    <dgm:pt modelId="{32FF2466-021E-DF41-828F-357AB61C79A8}" type="pres">
      <dgm:prSet presAssocID="{B830B196-8D51-4649-84BB-6409D97EBA06}" presName="horz1" presStyleCnt="0"/>
      <dgm:spPr/>
    </dgm:pt>
    <dgm:pt modelId="{B79C6236-F6F5-AE4D-B3EF-3CDFD91B4A2B}" type="pres">
      <dgm:prSet presAssocID="{B830B196-8D51-4649-84BB-6409D97EBA06}" presName="tx1" presStyleLbl="revTx" presStyleIdx="6" presStyleCnt="7"/>
      <dgm:spPr/>
    </dgm:pt>
    <dgm:pt modelId="{AE990836-478E-4C47-A7CD-98AB16A3E05C}" type="pres">
      <dgm:prSet presAssocID="{B830B196-8D51-4649-84BB-6409D97EBA06}" presName="vert1" presStyleCnt="0"/>
      <dgm:spPr/>
    </dgm:pt>
  </dgm:ptLst>
  <dgm:cxnLst>
    <dgm:cxn modelId="{0D0BF91C-A2D5-C04D-9808-0B5ED572A0F1}" type="presOf" srcId="{820AE17F-F2EC-485F-B0C8-6C3D55EA92F0}" destId="{A9B8B7B6-A382-9E4D-9994-2FAF4911C677}" srcOrd="0" destOrd="0" presId="urn:microsoft.com/office/officeart/2008/layout/LinedList"/>
    <dgm:cxn modelId="{CF1A7222-94E3-4A71-AB50-4DC447AAECDD}" srcId="{22B4749F-E03D-4E2F-92ED-2C9A1E25884A}" destId="{D3AE5EC7-520A-4B9A-8F51-F2A84DCF1162}" srcOrd="0" destOrd="0" parTransId="{905BE409-FF86-445C-9870-DF7126400380}" sibTransId="{C6400351-7E02-444B-823E-2AE60FF23994}"/>
    <dgm:cxn modelId="{CE753236-6E60-A84E-9220-C44C4E4481E5}" type="presOf" srcId="{182F0BB4-32F7-459C-B17D-2FBD52B96C8E}" destId="{99E52969-8D03-1841-8EA8-676673E9DC72}" srcOrd="0" destOrd="0" presId="urn:microsoft.com/office/officeart/2008/layout/LinedList"/>
    <dgm:cxn modelId="{CBA4EA3C-5174-4BF6-AE46-9715E5925F29}" srcId="{22B4749F-E03D-4E2F-92ED-2C9A1E25884A}" destId="{820AE17F-F2EC-485F-B0C8-6C3D55EA92F0}" srcOrd="1" destOrd="0" parTransId="{99D1D0C1-E960-4E63-BAFD-9E6607E2F431}" sibTransId="{50A212C6-73D9-4A03-A94E-582D4F719A8E}"/>
    <dgm:cxn modelId="{2AE1D03D-CC5B-F440-A55C-5FE6B9C1F752}" type="presOf" srcId="{B830B196-8D51-4649-84BB-6409D97EBA06}" destId="{B79C6236-F6F5-AE4D-B3EF-3CDFD91B4A2B}" srcOrd="0" destOrd="0" presId="urn:microsoft.com/office/officeart/2008/layout/LinedList"/>
    <dgm:cxn modelId="{8C428E58-101F-4DD0-A366-D4BF927756B9}" srcId="{22B4749F-E03D-4E2F-92ED-2C9A1E25884A}" destId="{182F0BB4-32F7-459C-B17D-2FBD52B96C8E}" srcOrd="2" destOrd="0" parTransId="{A1E04CF3-E985-4E1C-B6E5-EDF218132920}" sibTransId="{3148E563-6C9F-468F-9103-871D0E655AA1}"/>
    <dgm:cxn modelId="{C06EBF5A-9D38-49D8-8F26-CBFCBE398E5D}" srcId="{22B4749F-E03D-4E2F-92ED-2C9A1E25884A}" destId="{230A799D-49B0-4D66-8F96-CA4C88F09CB8}" srcOrd="4" destOrd="0" parTransId="{A5B66B0C-DD82-4388-91D6-B28C7E1C50F3}" sibTransId="{D0CD7C34-7673-464B-9FBC-2C9164628A1C}"/>
    <dgm:cxn modelId="{87A9C260-3BB1-A242-B46F-D981235FC8D6}" type="presOf" srcId="{230A799D-49B0-4D66-8F96-CA4C88F09CB8}" destId="{805492F1-01D6-FB46-A12C-557AF2AF0AB5}" srcOrd="0" destOrd="0" presId="urn:microsoft.com/office/officeart/2008/layout/LinedList"/>
    <dgm:cxn modelId="{38123F74-97ED-4682-BDF7-69C32E5FD1B9}" srcId="{22B4749F-E03D-4E2F-92ED-2C9A1E25884A}" destId="{B830B196-8D51-4649-84BB-6409D97EBA06}" srcOrd="6" destOrd="0" parTransId="{13EFC2B1-FC2B-4CB6-B0FD-E8E21A23CBED}" sibTransId="{5827F0D2-126C-42B4-9E6A-5AF913A7649E}"/>
    <dgm:cxn modelId="{6A0EC998-0CB7-B344-9BDE-59AC859C04DC}" type="presOf" srcId="{8DCA464E-38EA-432D-A5A7-9BC27E1627A1}" destId="{B806B798-4DDC-944D-B85F-5E3EDD0EB684}" srcOrd="0" destOrd="0" presId="urn:microsoft.com/office/officeart/2008/layout/LinedList"/>
    <dgm:cxn modelId="{578CF9A1-9140-CF47-8E56-8BDF980C7F63}" type="presOf" srcId="{D3AE5EC7-520A-4B9A-8F51-F2A84DCF1162}" destId="{295F41E4-26CF-D74B-AE27-F324DB12B22E}" srcOrd="0" destOrd="0" presId="urn:microsoft.com/office/officeart/2008/layout/LinedList"/>
    <dgm:cxn modelId="{F097A9B0-5D60-4D1B-AFA5-82529027186D}" srcId="{22B4749F-E03D-4E2F-92ED-2C9A1E25884A}" destId="{8DCA464E-38EA-432D-A5A7-9BC27E1627A1}" srcOrd="5" destOrd="0" parTransId="{625B3999-CBAB-4446-BFB6-55AA45BE10D5}" sibTransId="{1AC1FD48-E9AF-43D5-8D97-BD344800CED7}"/>
    <dgm:cxn modelId="{8B2B93B5-BA20-4440-BD02-A33CA556D537}" type="presOf" srcId="{22B4749F-E03D-4E2F-92ED-2C9A1E25884A}" destId="{DC5A6D01-2AC8-A147-9387-E4B2C063F47E}" srcOrd="0" destOrd="0" presId="urn:microsoft.com/office/officeart/2008/layout/LinedList"/>
    <dgm:cxn modelId="{869857C2-E61C-2D46-B297-B1CA330D828A}" type="presOf" srcId="{A155E230-D096-4628-82EB-677363760AC5}" destId="{FE293324-D61B-CC43-9CFA-A63790ED749F}" srcOrd="0" destOrd="0" presId="urn:microsoft.com/office/officeart/2008/layout/LinedList"/>
    <dgm:cxn modelId="{04C128C8-17D5-4CBF-89D5-26A5500B47A9}" srcId="{22B4749F-E03D-4E2F-92ED-2C9A1E25884A}" destId="{A155E230-D096-4628-82EB-677363760AC5}" srcOrd="3" destOrd="0" parTransId="{7DCDD04A-AD52-476F-A8DD-E8E41616368A}" sibTransId="{029D3B74-BEE8-4C6E-B5A5-E1BEE7BB1F6E}"/>
    <dgm:cxn modelId="{84461FF2-45CB-704E-BCFF-7E6BBD4C14C0}" type="presParOf" srcId="{DC5A6D01-2AC8-A147-9387-E4B2C063F47E}" destId="{2CF9F38F-95B4-3942-B8D8-15F91415326B}" srcOrd="0" destOrd="0" presId="urn:microsoft.com/office/officeart/2008/layout/LinedList"/>
    <dgm:cxn modelId="{BC4FFFA6-8337-A142-8123-23CA642FB65B}" type="presParOf" srcId="{DC5A6D01-2AC8-A147-9387-E4B2C063F47E}" destId="{D0C6602C-9ED4-5646-B26B-87D116E010D7}" srcOrd="1" destOrd="0" presId="urn:microsoft.com/office/officeart/2008/layout/LinedList"/>
    <dgm:cxn modelId="{30602A77-6340-B746-B72D-090BA1E6B583}" type="presParOf" srcId="{D0C6602C-9ED4-5646-B26B-87D116E010D7}" destId="{295F41E4-26CF-D74B-AE27-F324DB12B22E}" srcOrd="0" destOrd="0" presId="urn:microsoft.com/office/officeart/2008/layout/LinedList"/>
    <dgm:cxn modelId="{D8B1863C-3D30-0644-85AE-73B8DF273B79}" type="presParOf" srcId="{D0C6602C-9ED4-5646-B26B-87D116E010D7}" destId="{0C3A1DAC-3C82-5E42-99A2-653147699FD0}" srcOrd="1" destOrd="0" presId="urn:microsoft.com/office/officeart/2008/layout/LinedList"/>
    <dgm:cxn modelId="{68AB6F03-77DA-4A4A-85F9-D2CDB72E3A19}" type="presParOf" srcId="{DC5A6D01-2AC8-A147-9387-E4B2C063F47E}" destId="{BFAC76CF-1C03-0149-AA2B-00222DC94834}" srcOrd="2" destOrd="0" presId="urn:microsoft.com/office/officeart/2008/layout/LinedList"/>
    <dgm:cxn modelId="{E200D1BE-06A1-524B-87F1-6D5D8B822D3A}" type="presParOf" srcId="{DC5A6D01-2AC8-A147-9387-E4B2C063F47E}" destId="{584C79A1-E782-0D48-8B4F-BA4C3E4305AD}" srcOrd="3" destOrd="0" presId="urn:microsoft.com/office/officeart/2008/layout/LinedList"/>
    <dgm:cxn modelId="{8BCBC958-0A42-E34A-A71C-E5020A0BC882}" type="presParOf" srcId="{584C79A1-E782-0D48-8B4F-BA4C3E4305AD}" destId="{A9B8B7B6-A382-9E4D-9994-2FAF4911C677}" srcOrd="0" destOrd="0" presId="urn:microsoft.com/office/officeart/2008/layout/LinedList"/>
    <dgm:cxn modelId="{D52F1A3D-FDA4-9B44-8E47-7B472098CA03}" type="presParOf" srcId="{584C79A1-E782-0D48-8B4F-BA4C3E4305AD}" destId="{7283C006-47B4-C048-8697-3F9BFA685500}" srcOrd="1" destOrd="0" presId="urn:microsoft.com/office/officeart/2008/layout/LinedList"/>
    <dgm:cxn modelId="{19BC5E55-32D2-5D40-817F-5FAB27B58026}" type="presParOf" srcId="{DC5A6D01-2AC8-A147-9387-E4B2C063F47E}" destId="{A3F7F5B2-81D3-EA4E-8151-D4840AFFCAD8}" srcOrd="4" destOrd="0" presId="urn:microsoft.com/office/officeart/2008/layout/LinedList"/>
    <dgm:cxn modelId="{37E38A07-9FDA-254D-A2AA-D023E93F6125}" type="presParOf" srcId="{DC5A6D01-2AC8-A147-9387-E4B2C063F47E}" destId="{E5A0A06D-F7C8-2D4D-B0F1-2ED8EBB309E0}" srcOrd="5" destOrd="0" presId="urn:microsoft.com/office/officeart/2008/layout/LinedList"/>
    <dgm:cxn modelId="{3D3A0574-BDF8-084E-B97F-920C9B0E5A59}" type="presParOf" srcId="{E5A0A06D-F7C8-2D4D-B0F1-2ED8EBB309E0}" destId="{99E52969-8D03-1841-8EA8-676673E9DC72}" srcOrd="0" destOrd="0" presId="urn:microsoft.com/office/officeart/2008/layout/LinedList"/>
    <dgm:cxn modelId="{8A954D36-ED01-2F4B-B06C-4EB36B72D460}" type="presParOf" srcId="{E5A0A06D-F7C8-2D4D-B0F1-2ED8EBB309E0}" destId="{0028AEC7-BCDE-1043-ACEA-4D4CBF263BA4}" srcOrd="1" destOrd="0" presId="urn:microsoft.com/office/officeart/2008/layout/LinedList"/>
    <dgm:cxn modelId="{D8AF2866-6987-F840-9DD8-16A886C2EE42}" type="presParOf" srcId="{DC5A6D01-2AC8-A147-9387-E4B2C063F47E}" destId="{7C999313-1537-994F-B7EA-D559DFA324D8}" srcOrd="6" destOrd="0" presId="urn:microsoft.com/office/officeart/2008/layout/LinedList"/>
    <dgm:cxn modelId="{A8FF9589-0929-274A-ACF1-22993D0ECCD6}" type="presParOf" srcId="{DC5A6D01-2AC8-A147-9387-E4B2C063F47E}" destId="{61FF3760-DBBE-174E-9F7A-C3D22C82F47C}" srcOrd="7" destOrd="0" presId="urn:microsoft.com/office/officeart/2008/layout/LinedList"/>
    <dgm:cxn modelId="{E2F6FB41-A2F3-D74E-92D0-FBF0052F85D7}" type="presParOf" srcId="{61FF3760-DBBE-174E-9F7A-C3D22C82F47C}" destId="{FE293324-D61B-CC43-9CFA-A63790ED749F}" srcOrd="0" destOrd="0" presId="urn:microsoft.com/office/officeart/2008/layout/LinedList"/>
    <dgm:cxn modelId="{48B00BA1-32BC-764F-8356-FD84C18F65A6}" type="presParOf" srcId="{61FF3760-DBBE-174E-9F7A-C3D22C82F47C}" destId="{70A4F78F-E896-4F47-8FBB-95824FFA11AC}" srcOrd="1" destOrd="0" presId="urn:microsoft.com/office/officeart/2008/layout/LinedList"/>
    <dgm:cxn modelId="{0616153A-2F34-3C42-8213-2472FF8A386C}" type="presParOf" srcId="{DC5A6D01-2AC8-A147-9387-E4B2C063F47E}" destId="{75DC3D58-FB1D-0948-8019-53FC16C1AE39}" srcOrd="8" destOrd="0" presId="urn:microsoft.com/office/officeart/2008/layout/LinedList"/>
    <dgm:cxn modelId="{AF5B55CF-AF48-6349-A21C-65F6C6E91805}" type="presParOf" srcId="{DC5A6D01-2AC8-A147-9387-E4B2C063F47E}" destId="{4006F636-B888-CC45-AF3E-EB1C272E7B8D}" srcOrd="9" destOrd="0" presId="urn:microsoft.com/office/officeart/2008/layout/LinedList"/>
    <dgm:cxn modelId="{58326A94-019C-2342-86B1-04347F551EDA}" type="presParOf" srcId="{4006F636-B888-CC45-AF3E-EB1C272E7B8D}" destId="{805492F1-01D6-FB46-A12C-557AF2AF0AB5}" srcOrd="0" destOrd="0" presId="urn:microsoft.com/office/officeart/2008/layout/LinedList"/>
    <dgm:cxn modelId="{72FBFC56-8A55-C44D-8203-C1444F5C0EBD}" type="presParOf" srcId="{4006F636-B888-CC45-AF3E-EB1C272E7B8D}" destId="{48079E5E-D6CD-4546-AE71-99CD8B73030A}" srcOrd="1" destOrd="0" presId="urn:microsoft.com/office/officeart/2008/layout/LinedList"/>
    <dgm:cxn modelId="{BB9560F8-B8EB-914B-A3FB-C317A60CABE0}" type="presParOf" srcId="{DC5A6D01-2AC8-A147-9387-E4B2C063F47E}" destId="{07B086E3-001C-0E4E-A52F-D0985A64B492}" srcOrd="10" destOrd="0" presId="urn:microsoft.com/office/officeart/2008/layout/LinedList"/>
    <dgm:cxn modelId="{CD13107A-75E8-C840-B18D-5C94D5BD8C99}" type="presParOf" srcId="{DC5A6D01-2AC8-A147-9387-E4B2C063F47E}" destId="{8CBC77AF-6287-694C-8F7C-0EF80E810E62}" srcOrd="11" destOrd="0" presId="urn:microsoft.com/office/officeart/2008/layout/LinedList"/>
    <dgm:cxn modelId="{58220DF9-BFDB-EC46-A54C-B29C52B6E382}" type="presParOf" srcId="{8CBC77AF-6287-694C-8F7C-0EF80E810E62}" destId="{B806B798-4DDC-944D-B85F-5E3EDD0EB684}" srcOrd="0" destOrd="0" presId="urn:microsoft.com/office/officeart/2008/layout/LinedList"/>
    <dgm:cxn modelId="{1E1B9A2A-B4D8-2047-88A3-B03732E77449}" type="presParOf" srcId="{8CBC77AF-6287-694C-8F7C-0EF80E810E62}" destId="{0C997E46-8CED-D241-8738-59ED75A12E81}" srcOrd="1" destOrd="0" presId="urn:microsoft.com/office/officeart/2008/layout/LinedList"/>
    <dgm:cxn modelId="{8932661E-1870-FB48-B074-D58C50750EBE}" type="presParOf" srcId="{DC5A6D01-2AC8-A147-9387-E4B2C063F47E}" destId="{0676FD66-6E27-1A4D-88DF-2C981235BB0B}" srcOrd="12" destOrd="0" presId="urn:microsoft.com/office/officeart/2008/layout/LinedList"/>
    <dgm:cxn modelId="{A4F1D3BE-FDC1-3143-B5D5-9C6ECCDE5DBD}" type="presParOf" srcId="{DC5A6D01-2AC8-A147-9387-E4B2C063F47E}" destId="{32FF2466-021E-DF41-828F-357AB61C79A8}" srcOrd="13" destOrd="0" presId="urn:microsoft.com/office/officeart/2008/layout/LinedList"/>
    <dgm:cxn modelId="{D4962566-B1A9-1A49-B2D3-870C9DF586A4}" type="presParOf" srcId="{32FF2466-021E-DF41-828F-357AB61C79A8}" destId="{B79C6236-F6F5-AE4D-B3EF-3CDFD91B4A2B}" srcOrd="0" destOrd="0" presId="urn:microsoft.com/office/officeart/2008/layout/LinedList"/>
    <dgm:cxn modelId="{2385B30E-67B1-EB4F-8BF4-539C0331E4D0}" type="presParOf" srcId="{32FF2466-021E-DF41-828F-357AB61C79A8}" destId="{AE990836-478E-4C47-A7CD-98AB16A3E05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B15651-6B52-4811-ABAA-EA053042616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065D403-77C0-489D-BAF7-6FAB7F2A386D}">
      <dgm:prSet/>
      <dgm:spPr/>
      <dgm:t>
        <a:bodyPr/>
        <a:lstStyle/>
        <a:p>
          <a:pPr algn="just"/>
          <a:r>
            <a:rPr lang="en-US" dirty="0"/>
            <a:t>IMAGINE A SCENARIO WHERE RAJ, AN ACCOUNTANT FOR A CONSTRUCTION COMPANY, IS ASKED BY HIS EMPLOYER TO PREPARE THE FINANCIAL STATEMENTS FOR THE YEAR. DUE TO SOME FINANCIAL MISMANAGEMENT, THE COMPANY IS FACING A LOSS. TO SECURE HIS JOB AND TO SHOW THE COMPANY IN A BETTER FINANCIAL POSITION, RAJ DECIDES TO MANIPULATE THE ACCOUNTS. HE ALTERS THE EXPENSES AND INFLATES THE REVENUE FIGURES IN THE COMPANY'S ELECTRONIC ACCOUNTING SYSTEM. BY DOING THIS, HE IS CREATING A FALSE IMPRESSION OF PROFITABILITY.</a:t>
          </a:r>
        </a:p>
      </dgm:t>
    </dgm:pt>
    <dgm:pt modelId="{6F8281F7-858C-428A-9552-E0D3F0341957}" type="parTrans" cxnId="{E2303816-0BA6-41B1-84EE-A7EBE15B8982}">
      <dgm:prSet/>
      <dgm:spPr/>
      <dgm:t>
        <a:bodyPr/>
        <a:lstStyle/>
        <a:p>
          <a:endParaRPr lang="en-US"/>
        </a:p>
      </dgm:t>
    </dgm:pt>
    <dgm:pt modelId="{9294D7BB-29C1-4A27-8B4A-35AC74AD48BF}" type="sibTrans" cxnId="{E2303816-0BA6-41B1-84EE-A7EBE15B8982}">
      <dgm:prSet/>
      <dgm:spPr/>
      <dgm:t>
        <a:bodyPr/>
        <a:lstStyle/>
        <a:p>
          <a:endParaRPr lang="en-US"/>
        </a:p>
      </dgm:t>
    </dgm:pt>
    <dgm:pt modelId="{952F1411-7521-4780-9D71-54C8FCC81144}">
      <dgm:prSet/>
      <dgm:spPr/>
      <dgm:t>
        <a:bodyPr/>
        <a:lstStyle/>
        <a:p>
          <a:pPr algn="just"/>
          <a:r>
            <a:rPr lang="en-US" dirty="0"/>
            <a:t>WE HAVE DEALT WITH A CASE IN THE PAST WHERE A PERSON FORGED SIGNATURES OF AN EXISTING CUSTOMER TO TRANSFER HUGE AMOUNTS OF MONEY IN ANOTHER ACCOUNT AND THEN VANISHED WITH THE MONEY. WHILE, THE CRIMINAL PROSECUTION WILL TAKE ITS OWN COURSE PROVIDED THE ACCUSED IS NABBED, THE BANK WAS SADDLED WITH THE LIABILITY TO REFUND TO THE ORIGINAL CUSTOMER THE ENTIRE AMOUNT, ALONG WITH COMPENSATION AND INTEREST.</a:t>
          </a:r>
        </a:p>
      </dgm:t>
    </dgm:pt>
    <dgm:pt modelId="{DA068A9A-1556-4788-BEDE-CB7289D22A7B}" type="parTrans" cxnId="{A7D50054-3467-45A5-A94C-8148A3CA3C11}">
      <dgm:prSet/>
      <dgm:spPr/>
      <dgm:t>
        <a:bodyPr/>
        <a:lstStyle/>
        <a:p>
          <a:endParaRPr lang="en-US"/>
        </a:p>
      </dgm:t>
    </dgm:pt>
    <dgm:pt modelId="{5EF0AC53-B1D4-4B60-8866-D71EDC96B7CF}" type="sibTrans" cxnId="{A7D50054-3467-45A5-A94C-8148A3CA3C11}">
      <dgm:prSet/>
      <dgm:spPr/>
      <dgm:t>
        <a:bodyPr/>
        <a:lstStyle/>
        <a:p>
          <a:endParaRPr lang="en-US"/>
        </a:p>
      </dgm:t>
    </dgm:pt>
    <dgm:pt modelId="{E4FAC582-31C0-4770-AC04-2A777789E483}">
      <dgm:prSet/>
      <dgm:spPr/>
      <dgm:t>
        <a:bodyPr/>
        <a:lstStyle/>
        <a:p>
          <a:pPr algn="just"/>
          <a:r>
            <a:rPr lang="en-US" dirty="0"/>
            <a:t>THUS, A SERIOUS OBLIGATION IS CAST ON THE BANK EMPLOYEES TO VERIFY THE SIGNATURES AND ALSO TO ASCERTAIN THE IDENTITY OF A PERSON IN CASE OF SUSPICION. ULTIMATELY, BANK IS DEALING WITH PUBLIC MONEY, AND IS LIABLE FOR THE ACTIONS OF ITS OFFICERS.</a:t>
          </a:r>
        </a:p>
      </dgm:t>
    </dgm:pt>
    <dgm:pt modelId="{955E0496-CFD9-4C15-AE7C-386DFBD0EC90}" type="parTrans" cxnId="{69624FD7-EF99-46B6-8BF6-6C67E6A7300B}">
      <dgm:prSet/>
      <dgm:spPr/>
      <dgm:t>
        <a:bodyPr/>
        <a:lstStyle/>
        <a:p>
          <a:endParaRPr lang="en-US"/>
        </a:p>
      </dgm:t>
    </dgm:pt>
    <dgm:pt modelId="{BB976474-3EF2-4787-BF0C-BA54ADC6CF9B}" type="sibTrans" cxnId="{69624FD7-EF99-46B6-8BF6-6C67E6A7300B}">
      <dgm:prSet/>
      <dgm:spPr/>
      <dgm:t>
        <a:bodyPr/>
        <a:lstStyle/>
        <a:p>
          <a:endParaRPr lang="en-US"/>
        </a:p>
      </dgm:t>
    </dgm:pt>
    <dgm:pt modelId="{D3C45F9C-0D73-684C-BA43-8CE937895B8E}" type="pres">
      <dgm:prSet presAssocID="{4FB15651-6B52-4811-ABAA-EA0530426167}" presName="linear" presStyleCnt="0">
        <dgm:presLayoutVars>
          <dgm:animLvl val="lvl"/>
          <dgm:resizeHandles val="exact"/>
        </dgm:presLayoutVars>
      </dgm:prSet>
      <dgm:spPr/>
    </dgm:pt>
    <dgm:pt modelId="{22ACDD63-3A37-5841-8D45-3A5ED48456DE}" type="pres">
      <dgm:prSet presAssocID="{4065D403-77C0-489D-BAF7-6FAB7F2A386D}" presName="parentText" presStyleLbl="node1" presStyleIdx="0" presStyleCnt="3">
        <dgm:presLayoutVars>
          <dgm:chMax val="0"/>
          <dgm:bulletEnabled val="1"/>
        </dgm:presLayoutVars>
      </dgm:prSet>
      <dgm:spPr/>
    </dgm:pt>
    <dgm:pt modelId="{8E32B688-2948-234F-A462-6C6D060CE770}" type="pres">
      <dgm:prSet presAssocID="{9294D7BB-29C1-4A27-8B4A-35AC74AD48BF}" presName="spacer" presStyleCnt="0"/>
      <dgm:spPr/>
    </dgm:pt>
    <dgm:pt modelId="{F4D46F35-D63D-2F47-9E08-60056B30A1DD}" type="pres">
      <dgm:prSet presAssocID="{952F1411-7521-4780-9D71-54C8FCC81144}" presName="parentText" presStyleLbl="node1" presStyleIdx="1" presStyleCnt="3">
        <dgm:presLayoutVars>
          <dgm:chMax val="0"/>
          <dgm:bulletEnabled val="1"/>
        </dgm:presLayoutVars>
      </dgm:prSet>
      <dgm:spPr/>
    </dgm:pt>
    <dgm:pt modelId="{DAE40C06-9FC2-2D4A-99A4-4F676ED68241}" type="pres">
      <dgm:prSet presAssocID="{5EF0AC53-B1D4-4B60-8866-D71EDC96B7CF}" presName="spacer" presStyleCnt="0"/>
      <dgm:spPr/>
    </dgm:pt>
    <dgm:pt modelId="{B9403ADE-D0F4-4F45-AFF5-EF647A6B9328}" type="pres">
      <dgm:prSet presAssocID="{E4FAC582-31C0-4770-AC04-2A777789E483}" presName="parentText" presStyleLbl="node1" presStyleIdx="2" presStyleCnt="3">
        <dgm:presLayoutVars>
          <dgm:chMax val="0"/>
          <dgm:bulletEnabled val="1"/>
        </dgm:presLayoutVars>
      </dgm:prSet>
      <dgm:spPr/>
    </dgm:pt>
  </dgm:ptLst>
  <dgm:cxnLst>
    <dgm:cxn modelId="{E2303816-0BA6-41B1-84EE-A7EBE15B8982}" srcId="{4FB15651-6B52-4811-ABAA-EA0530426167}" destId="{4065D403-77C0-489D-BAF7-6FAB7F2A386D}" srcOrd="0" destOrd="0" parTransId="{6F8281F7-858C-428A-9552-E0D3F0341957}" sibTransId="{9294D7BB-29C1-4A27-8B4A-35AC74AD48BF}"/>
    <dgm:cxn modelId="{4CF2B021-03A7-D545-B3B5-3D01ECB76A2A}" type="presOf" srcId="{E4FAC582-31C0-4770-AC04-2A777789E483}" destId="{B9403ADE-D0F4-4F45-AFF5-EF647A6B9328}" srcOrd="0" destOrd="0" presId="urn:microsoft.com/office/officeart/2005/8/layout/vList2"/>
    <dgm:cxn modelId="{FF5E683B-52DC-674F-B5E7-FD06A3081DD2}" type="presOf" srcId="{4FB15651-6B52-4811-ABAA-EA0530426167}" destId="{D3C45F9C-0D73-684C-BA43-8CE937895B8E}" srcOrd="0" destOrd="0" presId="urn:microsoft.com/office/officeart/2005/8/layout/vList2"/>
    <dgm:cxn modelId="{5B387B3C-1946-794E-AA03-C5D2683AF640}" type="presOf" srcId="{952F1411-7521-4780-9D71-54C8FCC81144}" destId="{F4D46F35-D63D-2F47-9E08-60056B30A1DD}" srcOrd="0" destOrd="0" presId="urn:microsoft.com/office/officeart/2005/8/layout/vList2"/>
    <dgm:cxn modelId="{A7D50054-3467-45A5-A94C-8148A3CA3C11}" srcId="{4FB15651-6B52-4811-ABAA-EA0530426167}" destId="{952F1411-7521-4780-9D71-54C8FCC81144}" srcOrd="1" destOrd="0" parTransId="{DA068A9A-1556-4788-BEDE-CB7289D22A7B}" sibTransId="{5EF0AC53-B1D4-4B60-8866-D71EDC96B7CF}"/>
    <dgm:cxn modelId="{82DA64AD-74B9-134A-8B9C-F0EE15FAFF70}" type="presOf" srcId="{4065D403-77C0-489D-BAF7-6FAB7F2A386D}" destId="{22ACDD63-3A37-5841-8D45-3A5ED48456DE}" srcOrd="0" destOrd="0" presId="urn:microsoft.com/office/officeart/2005/8/layout/vList2"/>
    <dgm:cxn modelId="{69624FD7-EF99-46B6-8BF6-6C67E6A7300B}" srcId="{4FB15651-6B52-4811-ABAA-EA0530426167}" destId="{E4FAC582-31C0-4770-AC04-2A777789E483}" srcOrd="2" destOrd="0" parTransId="{955E0496-CFD9-4C15-AE7C-386DFBD0EC90}" sibTransId="{BB976474-3EF2-4787-BF0C-BA54ADC6CF9B}"/>
    <dgm:cxn modelId="{D3380065-8F66-6A49-B5E1-BE7212A45EB6}" type="presParOf" srcId="{D3C45F9C-0D73-684C-BA43-8CE937895B8E}" destId="{22ACDD63-3A37-5841-8D45-3A5ED48456DE}" srcOrd="0" destOrd="0" presId="urn:microsoft.com/office/officeart/2005/8/layout/vList2"/>
    <dgm:cxn modelId="{1AF71A17-2906-DB47-BEFE-38502D8A3371}" type="presParOf" srcId="{D3C45F9C-0D73-684C-BA43-8CE937895B8E}" destId="{8E32B688-2948-234F-A462-6C6D060CE770}" srcOrd="1" destOrd="0" presId="urn:microsoft.com/office/officeart/2005/8/layout/vList2"/>
    <dgm:cxn modelId="{0E2301A3-0AF1-484A-A155-8591BD501D45}" type="presParOf" srcId="{D3C45F9C-0D73-684C-BA43-8CE937895B8E}" destId="{F4D46F35-D63D-2F47-9E08-60056B30A1DD}" srcOrd="2" destOrd="0" presId="urn:microsoft.com/office/officeart/2005/8/layout/vList2"/>
    <dgm:cxn modelId="{470189EA-8EAB-314C-8E3B-8BF169312390}" type="presParOf" srcId="{D3C45F9C-0D73-684C-BA43-8CE937895B8E}" destId="{DAE40C06-9FC2-2D4A-99A4-4F676ED68241}" srcOrd="3" destOrd="0" presId="urn:microsoft.com/office/officeart/2005/8/layout/vList2"/>
    <dgm:cxn modelId="{A8C5EFFD-817E-0144-BEFE-A29471EB481A}" type="presParOf" srcId="{D3C45F9C-0D73-684C-BA43-8CE937895B8E}" destId="{B9403ADE-D0F4-4F45-AFF5-EF647A6B932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B9637F-6DA8-4432-8332-D0992CE4B8E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60617B2-1FB9-49A2-97F0-BB7325C1506E}">
      <dgm:prSet/>
      <dgm:spPr>
        <a:solidFill>
          <a:schemeClr val="accent2"/>
        </a:solidFill>
      </dgm:spPr>
      <dgm:t>
        <a:bodyPr/>
        <a:lstStyle/>
        <a:p>
          <a:pPr algn="just"/>
          <a:r>
            <a:rPr lang="en-US" dirty="0"/>
            <a:t>NOW ORGANIZED CRIME HAS ALSO BEEN RECOGNIZED UNDER SEC.111 OF BNS, WHICH INCLUDES ECONOMIC OFFENCES, CONTRACT KILLING, HUMAN TRAFFICKING ETC.</a:t>
          </a:r>
        </a:p>
      </dgm:t>
    </dgm:pt>
    <dgm:pt modelId="{5889FD76-CB2A-4033-B62C-CE6F2EC14994}" type="parTrans" cxnId="{D65557F5-7298-454F-ACDD-12ACB19441AA}">
      <dgm:prSet/>
      <dgm:spPr/>
      <dgm:t>
        <a:bodyPr/>
        <a:lstStyle/>
        <a:p>
          <a:endParaRPr lang="en-US"/>
        </a:p>
      </dgm:t>
    </dgm:pt>
    <dgm:pt modelId="{9909FC92-6076-4154-8360-2CCBA4542820}" type="sibTrans" cxnId="{D65557F5-7298-454F-ACDD-12ACB19441AA}">
      <dgm:prSet/>
      <dgm:spPr/>
      <dgm:t>
        <a:bodyPr/>
        <a:lstStyle/>
        <a:p>
          <a:endParaRPr lang="en-US"/>
        </a:p>
      </dgm:t>
    </dgm:pt>
    <dgm:pt modelId="{121BB31F-6FF4-4429-B035-01216C78BD53}">
      <dgm:prSet/>
      <dgm:spPr/>
      <dgm:t>
        <a:bodyPr/>
        <a:lstStyle/>
        <a:p>
          <a:pPr algn="just"/>
          <a:r>
            <a:rPr lang="en-US" dirty="0"/>
            <a:t>ECONOMIC OFFENCES INCLUDE CRIMINAL BREACH OF TRUST, FORGERY, COUNTERFEITING OF CURRENCY-NOTES, BANK-NOTES AND GOVERNMENT STAMPS, HAWALA TRANSACTION, MASS-MARKETING FRAUD OR RUNNING ANY SCHEME TO DEFRAUD SEVERAL PERSONS OR DOING ANY ACT IN ANY MANNER WITH A VIEW TO DEFRAUD ANY BANK OR FINANCIAL INSTITUTION FOR OBTAINING MONETARY BENEFITS IN ANY FORM.</a:t>
          </a:r>
        </a:p>
      </dgm:t>
    </dgm:pt>
    <dgm:pt modelId="{7A251878-E4C3-4FDF-B9A6-D06A07DF4EE9}" type="parTrans" cxnId="{3105E7B1-F479-4AE6-B684-A59D9F478DED}">
      <dgm:prSet/>
      <dgm:spPr/>
      <dgm:t>
        <a:bodyPr/>
        <a:lstStyle/>
        <a:p>
          <a:endParaRPr lang="en-US"/>
        </a:p>
      </dgm:t>
    </dgm:pt>
    <dgm:pt modelId="{6AC0EAF6-A86A-4D13-910B-99B280EB911C}" type="sibTrans" cxnId="{3105E7B1-F479-4AE6-B684-A59D9F478DED}">
      <dgm:prSet/>
      <dgm:spPr/>
      <dgm:t>
        <a:bodyPr/>
        <a:lstStyle/>
        <a:p>
          <a:endParaRPr lang="en-US"/>
        </a:p>
      </dgm:t>
    </dgm:pt>
    <dgm:pt modelId="{961945C7-BBE6-484C-95E5-BF54699F2DA7}">
      <dgm:prSet/>
      <dgm:spPr/>
      <dgm:t>
        <a:bodyPr/>
        <a:lstStyle/>
        <a:p>
          <a:pPr algn="just"/>
          <a:r>
            <a:rPr lang="en-US" dirty="0"/>
            <a:t>ORGANIZED CRIME IS PUNISHABLE WITH  3 YEARS OF IMPRISONMENT EXTENDING UPTO LIFE IMPRISONMENT OR ONE LAKH RUPEES FINE, EXTENDING UPTO FIVE LAKH RUPEES DEPENDING UPON THE GRAVITY OF THE OFFENCE.</a:t>
          </a:r>
        </a:p>
      </dgm:t>
    </dgm:pt>
    <dgm:pt modelId="{A85C8550-61CE-47F0-AE0E-39DFE3303CE2}" type="parTrans" cxnId="{F5BDBE84-1862-41A3-83F1-8ADBF61B6E72}">
      <dgm:prSet/>
      <dgm:spPr/>
      <dgm:t>
        <a:bodyPr/>
        <a:lstStyle/>
        <a:p>
          <a:endParaRPr lang="en-US"/>
        </a:p>
      </dgm:t>
    </dgm:pt>
    <dgm:pt modelId="{06BF712B-19F0-4BFE-8F90-9D7955A8E47D}" type="sibTrans" cxnId="{F5BDBE84-1862-41A3-83F1-8ADBF61B6E72}">
      <dgm:prSet/>
      <dgm:spPr/>
      <dgm:t>
        <a:bodyPr/>
        <a:lstStyle/>
        <a:p>
          <a:endParaRPr lang="en-US"/>
        </a:p>
      </dgm:t>
    </dgm:pt>
    <dgm:pt modelId="{3E819A5C-E0C1-2742-8A1E-226CAC2A4F90}" type="pres">
      <dgm:prSet presAssocID="{B8B9637F-6DA8-4432-8332-D0992CE4B8EE}" presName="linear" presStyleCnt="0">
        <dgm:presLayoutVars>
          <dgm:animLvl val="lvl"/>
          <dgm:resizeHandles val="exact"/>
        </dgm:presLayoutVars>
      </dgm:prSet>
      <dgm:spPr/>
    </dgm:pt>
    <dgm:pt modelId="{CC5D68F4-9971-4141-8F40-9CC3606A632B}" type="pres">
      <dgm:prSet presAssocID="{060617B2-1FB9-49A2-97F0-BB7325C1506E}" presName="parentText" presStyleLbl="node1" presStyleIdx="0" presStyleCnt="3">
        <dgm:presLayoutVars>
          <dgm:chMax val="0"/>
          <dgm:bulletEnabled val="1"/>
        </dgm:presLayoutVars>
      </dgm:prSet>
      <dgm:spPr/>
    </dgm:pt>
    <dgm:pt modelId="{F2DBCE14-0F89-D24E-A3D2-DBFA9FA7F19F}" type="pres">
      <dgm:prSet presAssocID="{9909FC92-6076-4154-8360-2CCBA4542820}" presName="spacer" presStyleCnt="0"/>
      <dgm:spPr/>
    </dgm:pt>
    <dgm:pt modelId="{7F0DDD1B-1717-8B46-B853-DE4FA3AB0568}" type="pres">
      <dgm:prSet presAssocID="{121BB31F-6FF4-4429-B035-01216C78BD53}" presName="parentText" presStyleLbl="node1" presStyleIdx="1" presStyleCnt="3">
        <dgm:presLayoutVars>
          <dgm:chMax val="0"/>
          <dgm:bulletEnabled val="1"/>
        </dgm:presLayoutVars>
      </dgm:prSet>
      <dgm:spPr/>
    </dgm:pt>
    <dgm:pt modelId="{24646F69-5CA9-5241-8862-0B3DD351F721}" type="pres">
      <dgm:prSet presAssocID="{6AC0EAF6-A86A-4D13-910B-99B280EB911C}" presName="spacer" presStyleCnt="0"/>
      <dgm:spPr/>
    </dgm:pt>
    <dgm:pt modelId="{031D8285-EA33-7344-ADFE-DCFEC62295B7}" type="pres">
      <dgm:prSet presAssocID="{961945C7-BBE6-484C-95E5-BF54699F2DA7}" presName="parentText" presStyleLbl="node1" presStyleIdx="2" presStyleCnt="3">
        <dgm:presLayoutVars>
          <dgm:chMax val="0"/>
          <dgm:bulletEnabled val="1"/>
        </dgm:presLayoutVars>
      </dgm:prSet>
      <dgm:spPr/>
    </dgm:pt>
  </dgm:ptLst>
  <dgm:cxnLst>
    <dgm:cxn modelId="{96161F2D-437B-7B45-9D87-7855409E65BD}" type="presOf" srcId="{B8B9637F-6DA8-4432-8332-D0992CE4B8EE}" destId="{3E819A5C-E0C1-2742-8A1E-226CAC2A4F90}" srcOrd="0" destOrd="0" presId="urn:microsoft.com/office/officeart/2005/8/layout/vList2"/>
    <dgm:cxn modelId="{31B5AA3B-8F71-DD46-B57F-1A2872A12884}" type="presOf" srcId="{121BB31F-6FF4-4429-B035-01216C78BD53}" destId="{7F0DDD1B-1717-8B46-B853-DE4FA3AB0568}" srcOrd="0" destOrd="0" presId="urn:microsoft.com/office/officeart/2005/8/layout/vList2"/>
    <dgm:cxn modelId="{496CF644-6615-C54B-9127-2D52A5B73E5F}" type="presOf" srcId="{060617B2-1FB9-49A2-97F0-BB7325C1506E}" destId="{CC5D68F4-9971-4141-8F40-9CC3606A632B}" srcOrd="0" destOrd="0" presId="urn:microsoft.com/office/officeart/2005/8/layout/vList2"/>
    <dgm:cxn modelId="{D2823C75-D396-114E-BE1B-BEF947F1BCFD}" type="presOf" srcId="{961945C7-BBE6-484C-95E5-BF54699F2DA7}" destId="{031D8285-EA33-7344-ADFE-DCFEC62295B7}" srcOrd="0" destOrd="0" presId="urn:microsoft.com/office/officeart/2005/8/layout/vList2"/>
    <dgm:cxn modelId="{F5BDBE84-1862-41A3-83F1-8ADBF61B6E72}" srcId="{B8B9637F-6DA8-4432-8332-D0992CE4B8EE}" destId="{961945C7-BBE6-484C-95E5-BF54699F2DA7}" srcOrd="2" destOrd="0" parTransId="{A85C8550-61CE-47F0-AE0E-39DFE3303CE2}" sibTransId="{06BF712B-19F0-4BFE-8F90-9D7955A8E47D}"/>
    <dgm:cxn modelId="{3105E7B1-F479-4AE6-B684-A59D9F478DED}" srcId="{B8B9637F-6DA8-4432-8332-D0992CE4B8EE}" destId="{121BB31F-6FF4-4429-B035-01216C78BD53}" srcOrd="1" destOrd="0" parTransId="{7A251878-E4C3-4FDF-B9A6-D06A07DF4EE9}" sibTransId="{6AC0EAF6-A86A-4D13-910B-99B280EB911C}"/>
    <dgm:cxn modelId="{D65557F5-7298-454F-ACDD-12ACB19441AA}" srcId="{B8B9637F-6DA8-4432-8332-D0992CE4B8EE}" destId="{060617B2-1FB9-49A2-97F0-BB7325C1506E}" srcOrd="0" destOrd="0" parTransId="{5889FD76-CB2A-4033-B62C-CE6F2EC14994}" sibTransId="{9909FC92-6076-4154-8360-2CCBA4542820}"/>
    <dgm:cxn modelId="{679CD699-9FAD-4245-B65C-4E25FAA722C6}" type="presParOf" srcId="{3E819A5C-E0C1-2742-8A1E-226CAC2A4F90}" destId="{CC5D68F4-9971-4141-8F40-9CC3606A632B}" srcOrd="0" destOrd="0" presId="urn:microsoft.com/office/officeart/2005/8/layout/vList2"/>
    <dgm:cxn modelId="{5E8D7D3A-C29F-6A4C-9891-609158D8C0FB}" type="presParOf" srcId="{3E819A5C-E0C1-2742-8A1E-226CAC2A4F90}" destId="{F2DBCE14-0F89-D24E-A3D2-DBFA9FA7F19F}" srcOrd="1" destOrd="0" presId="urn:microsoft.com/office/officeart/2005/8/layout/vList2"/>
    <dgm:cxn modelId="{61001955-886D-D043-A0D8-5BB45BF8F25B}" type="presParOf" srcId="{3E819A5C-E0C1-2742-8A1E-226CAC2A4F90}" destId="{7F0DDD1B-1717-8B46-B853-DE4FA3AB0568}" srcOrd="2" destOrd="0" presId="urn:microsoft.com/office/officeart/2005/8/layout/vList2"/>
    <dgm:cxn modelId="{809A1083-06F8-7341-80C1-BE6FA9EA5F38}" type="presParOf" srcId="{3E819A5C-E0C1-2742-8A1E-226CAC2A4F90}" destId="{24646F69-5CA9-5241-8862-0B3DD351F721}" srcOrd="3" destOrd="0" presId="urn:microsoft.com/office/officeart/2005/8/layout/vList2"/>
    <dgm:cxn modelId="{CCFD07FB-9F45-2E4F-8F42-A3002111950D}" type="presParOf" srcId="{3E819A5C-E0C1-2742-8A1E-226CAC2A4F90}" destId="{031D8285-EA33-7344-ADFE-DCFEC62295B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14915C-86DA-49F1-99AF-19A9E54D131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0F71E5F-5FD4-47B7-8AB6-ACD6DAA0125A}">
      <dgm:prSet custT="1"/>
      <dgm:spPr>
        <a:solidFill>
          <a:schemeClr val="accent2"/>
        </a:solidFill>
      </dgm:spPr>
      <dgm:t>
        <a:bodyPr/>
        <a:lstStyle/>
        <a:p>
          <a:r>
            <a:rPr lang="en-US" sz="2000" dirty="0"/>
            <a:t>ANY PERSON CAN GIVE INFORMATION REGARDING COMMISSION OF AN OFFENCE TO A POLICE OFFICER ORALLY OR BY ELECTRONIC MEANS AS PER S. 173.</a:t>
          </a:r>
        </a:p>
      </dgm:t>
    </dgm:pt>
    <dgm:pt modelId="{6B3B3922-4AE2-4B75-BD40-266685B0689F}" type="parTrans" cxnId="{7C603F83-BEF7-4B4F-AD43-017CE0C72152}">
      <dgm:prSet/>
      <dgm:spPr/>
      <dgm:t>
        <a:bodyPr/>
        <a:lstStyle/>
        <a:p>
          <a:endParaRPr lang="en-US"/>
        </a:p>
      </dgm:t>
    </dgm:pt>
    <dgm:pt modelId="{7AEDDA64-FE49-4EAB-96B9-DF532CFB66CC}" type="sibTrans" cxnId="{7C603F83-BEF7-4B4F-AD43-017CE0C72152}">
      <dgm:prSet/>
      <dgm:spPr/>
      <dgm:t>
        <a:bodyPr/>
        <a:lstStyle/>
        <a:p>
          <a:endParaRPr lang="en-US"/>
        </a:p>
      </dgm:t>
    </dgm:pt>
    <dgm:pt modelId="{20156A16-5570-4100-9400-27CE9E2FA451}">
      <dgm:prSet custT="1"/>
      <dgm:spPr>
        <a:solidFill>
          <a:schemeClr val="accent1">
            <a:lumMod val="60000"/>
            <a:lumOff val="40000"/>
          </a:schemeClr>
        </a:solidFill>
      </dgm:spPr>
      <dgm:t>
        <a:bodyPr/>
        <a:lstStyle/>
        <a:p>
          <a:r>
            <a:rPr lang="en-US" sz="2000" dirty="0"/>
            <a:t>POLICE HAS BEEN MANDATED TO REGISTER AN FIR WITHIN 3 DAYS IF IT FINDS MERIT FOR IT IN A PRELIMINARY INVESTIGATION.</a:t>
          </a:r>
        </a:p>
      </dgm:t>
    </dgm:pt>
    <dgm:pt modelId="{D444608E-0C0C-4737-AC84-688FC87464F5}" type="parTrans" cxnId="{4F6F8426-BE3A-444B-9857-6B02EBC5291F}">
      <dgm:prSet/>
      <dgm:spPr/>
      <dgm:t>
        <a:bodyPr/>
        <a:lstStyle/>
        <a:p>
          <a:endParaRPr lang="en-US"/>
        </a:p>
      </dgm:t>
    </dgm:pt>
    <dgm:pt modelId="{64B7A07E-F14A-459F-9071-E42CE3E2CECB}" type="sibTrans" cxnId="{4F6F8426-BE3A-444B-9857-6B02EBC5291F}">
      <dgm:prSet/>
      <dgm:spPr/>
      <dgm:t>
        <a:bodyPr/>
        <a:lstStyle/>
        <a:p>
          <a:endParaRPr lang="en-US"/>
        </a:p>
      </dgm:t>
    </dgm:pt>
    <dgm:pt modelId="{F0B5AD95-6D7E-476E-91F6-FC61173AB452}">
      <dgm:prSet custT="1"/>
      <dgm:spPr>
        <a:solidFill>
          <a:schemeClr val="accent2"/>
        </a:solidFill>
      </dgm:spPr>
      <dgm:t>
        <a:bodyPr/>
        <a:lstStyle/>
        <a:p>
          <a:r>
            <a:rPr lang="en-US" sz="2000" dirty="0"/>
            <a:t>CONCEPT OF ZERO FIR  HAS BEEN INTRODUCED I.E. NOW  A VICTIM CAN GO TO ANY POLICE STATION AND LODGE A ZERO FIR AND IT WILL HAVE TO BE COMPULSORILY TRANSFERRED TO THE CONCERNED POLICE STATION WITHIN 24 HOURS.</a:t>
          </a:r>
        </a:p>
      </dgm:t>
    </dgm:pt>
    <dgm:pt modelId="{2D4E2073-496F-40BD-A8B6-6AEBA6FC2EE3}" type="parTrans" cxnId="{6DB44402-9965-4938-A3B5-0F00BE4533E4}">
      <dgm:prSet/>
      <dgm:spPr/>
      <dgm:t>
        <a:bodyPr/>
        <a:lstStyle/>
        <a:p>
          <a:endParaRPr lang="en-US"/>
        </a:p>
      </dgm:t>
    </dgm:pt>
    <dgm:pt modelId="{C8EE47BF-FAB0-4872-AD85-D82976F5EC07}" type="sibTrans" cxnId="{6DB44402-9965-4938-A3B5-0F00BE4533E4}">
      <dgm:prSet/>
      <dgm:spPr/>
      <dgm:t>
        <a:bodyPr/>
        <a:lstStyle/>
        <a:p>
          <a:endParaRPr lang="en-US"/>
        </a:p>
      </dgm:t>
    </dgm:pt>
    <dgm:pt modelId="{B2131146-FC2A-4D44-A438-1872305A96EA}">
      <dgm:prSet custT="1"/>
      <dgm:spPr>
        <a:solidFill>
          <a:schemeClr val="accent1">
            <a:lumMod val="60000"/>
            <a:lumOff val="40000"/>
          </a:schemeClr>
        </a:solidFill>
      </dgm:spPr>
      <dgm:t>
        <a:bodyPr/>
        <a:lstStyle/>
        <a:p>
          <a:r>
            <a:rPr lang="en-US" sz="2000" dirty="0"/>
            <a:t>POLICE HAS BEEN EMPOWERED TO COMPEL ATTENDANCE OF ANY PERSON WHO IS WITHIN THE LIMITS OF HIS OWN POLICE STATION AND WHO APPEARS TO BE ACQUAINTED WITH FACTS AND CIRCUMSTANCES OF THE CASE, AS PER S.179.</a:t>
          </a:r>
        </a:p>
      </dgm:t>
    </dgm:pt>
    <dgm:pt modelId="{3D0F28BC-951C-4579-BEFB-DD89197D210B}" type="parTrans" cxnId="{AB16A331-C376-42A4-8910-CBB44E90A56E}">
      <dgm:prSet/>
      <dgm:spPr/>
      <dgm:t>
        <a:bodyPr/>
        <a:lstStyle/>
        <a:p>
          <a:endParaRPr lang="en-US"/>
        </a:p>
      </dgm:t>
    </dgm:pt>
    <dgm:pt modelId="{B972921F-BF80-439D-9443-1CAA495E7870}" type="sibTrans" cxnId="{AB16A331-C376-42A4-8910-CBB44E90A56E}">
      <dgm:prSet/>
      <dgm:spPr/>
      <dgm:t>
        <a:bodyPr/>
        <a:lstStyle/>
        <a:p>
          <a:endParaRPr lang="en-US"/>
        </a:p>
      </dgm:t>
    </dgm:pt>
    <dgm:pt modelId="{0BEBB7EA-C9A4-8C41-8C9D-5367CAA84C41}" type="pres">
      <dgm:prSet presAssocID="{D514915C-86DA-49F1-99AF-19A9E54D131B}" presName="linear" presStyleCnt="0">
        <dgm:presLayoutVars>
          <dgm:animLvl val="lvl"/>
          <dgm:resizeHandles val="exact"/>
        </dgm:presLayoutVars>
      </dgm:prSet>
      <dgm:spPr/>
    </dgm:pt>
    <dgm:pt modelId="{E9E2AA47-B1E9-E042-83CB-DD97656AA110}" type="pres">
      <dgm:prSet presAssocID="{C0F71E5F-5FD4-47B7-8AB6-ACD6DAA0125A}" presName="parentText" presStyleLbl="node1" presStyleIdx="0" presStyleCnt="4">
        <dgm:presLayoutVars>
          <dgm:chMax val="0"/>
          <dgm:bulletEnabled val="1"/>
        </dgm:presLayoutVars>
      </dgm:prSet>
      <dgm:spPr/>
    </dgm:pt>
    <dgm:pt modelId="{CE3B7247-EC6C-AB4B-B642-00D738E90E13}" type="pres">
      <dgm:prSet presAssocID="{7AEDDA64-FE49-4EAB-96B9-DF532CFB66CC}" presName="spacer" presStyleCnt="0"/>
      <dgm:spPr/>
    </dgm:pt>
    <dgm:pt modelId="{D4559AF5-4A8A-FC4B-BE9E-282126B643F2}" type="pres">
      <dgm:prSet presAssocID="{20156A16-5570-4100-9400-27CE9E2FA451}" presName="parentText" presStyleLbl="node1" presStyleIdx="1" presStyleCnt="4">
        <dgm:presLayoutVars>
          <dgm:chMax val="0"/>
          <dgm:bulletEnabled val="1"/>
        </dgm:presLayoutVars>
      </dgm:prSet>
      <dgm:spPr/>
    </dgm:pt>
    <dgm:pt modelId="{A999D650-455F-2B4E-9BF9-A682C4E3BFF0}" type="pres">
      <dgm:prSet presAssocID="{64B7A07E-F14A-459F-9071-E42CE3E2CECB}" presName="spacer" presStyleCnt="0"/>
      <dgm:spPr/>
    </dgm:pt>
    <dgm:pt modelId="{FFCAC2A0-37D2-A349-A5B7-BDE705D8F9B5}" type="pres">
      <dgm:prSet presAssocID="{F0B5AD95-6D7E-476E-91F6-FC61173AB452}" presName="parentText" presStyleLbl="node1" presStyleIdx="2" presStyleCnt="4">
        <dgm:presLayoutVars>
          <dgm:chMax val="0"/>
          <dgm:bulletEnabled val="1"/>
        </dgm:presLayoutVars>
      </dgm:prSet>
      <dgm:spPr/>
    </dgm:pt>
    <dgm:pt modelId="{1027E17F-E499-AE41-96D2-62D078D010FA}" type="pres">
      <dgm:prSet presAssocID="{C8EE47BF-FAB0-4872-AD85-D82976F5EC07}" presName="spacer" presStyleCnt="0"/>
      <dgm:spPr/>
    </dgm:pt>
    <dgm:pt modelId="{13B22270-79CF-6549-883F-1136AA5A7802}" type="pres">
      <dgm:prSet presAssocID="{B2131146-FC2A-4D44-A438-1872305A96EA}" presName="parentText" presStyleLbl="node1" presStyleIdx="3" presStyleCnt="4">
        <dgm:presLayoutVars>
          <dgm:chMax val="0"/>
          <dgm:bulletEnabled val="1"/>
        </dgm:presLayoutVars>
      </dgm:prSet>
      <dgm:spPr/>
    </dgm:pt>
  </dgm:ptLst>
  <dgm:cxnLst>
    <dgm:cxn modelId="{6DB44402-9965-4938-A3B5-0F00BE4533E4}" srcId="{D514915C-86DA-49F1-99AF-19A9E54D131B}" destId="{F0B5AD95-6D7E-476E-91F6-FC61173AB452}" srcOrd="2" destOrd="0" parTransId="{2D4E2073-496F-40BD-A8B6-6AEBA6FC2EE3}" sibTransId="{C8EE47BF-FAB0-4872-AD85-D82976F5EC07}"/>
    <dgm:cxn modelId="{DE208819-C4FF-C34F-AC4E-FB393C380148}" type="presOf" srcId="{C0F71E5F-5FD4-47B7-8AB6-ACD6DAA0125A}" destId="{E9E2AA47-B1E9-E042-83CB-DD97656AA110}" srcOrd="0" destOrd="0" presId="urn:microsoft.com/office/officeart/2005/8/layout/vList2"/>
    <dgm:cxn modelId="{4F6F8426-BE3A-444B-9857-6B02EBC5291F}" srcId="{D514915C-86DA-49F1-99AF-19A9E54D131B}" destId="{20156A16-5570-4100-9400-27CE9E2FA451}" srcOrd="1" destOrd="0" parTransId="{D444608E-0C0C-4737-AC84-688FC87464F5}" sibTransId="{64B7A07E-F14A-459F-9071-E42CE3E2CECB}"/>
    <dgm:cxn modelId="{AB16A331-C376-42A4-8910-CBB44E90A56E}" srcId="{D514915C-86DA-49F1-99AF-19A9E54D131B}" destId="{B2131146-FC2A-4D44-A438-1872305A96EA}" srcOrd="3" destOrd="0" parTransId="{3D0F28BC-951C-4579-BEFB-DD89197D210B}" sibTransId="{B972921F-BF80-439D-9443-1CAA495E7870}"/>
    <dgm:cxn modelId="{C8B2D254-C9EF-5E40-B523-44AE2F981A80}" type="presOf" srcId="{F0B5AD95-6D7E-476E-91F6-FC61173AB452}" destId="{FFCAC2A0-37D2-A349-A5B7-BDE705D8F9B5}" srcOrd="0" destOrd="0" presId="urn:microsoft.com/office/officeart/2005/8/layout/vList2"/>
    <dgm:cxn modelId="{7C603F83-BEF7-4B4F-AD43-017CE0C72152}" srcId="{D514915C-86DA-49F1-99AF-19A9E54D131B}" destId="{C0F71E5F-5FD4-47B7-8AB6-ACD6DAA0125A}" srcOrd="0" destOrd="0" parTransId="{6B3B3922-4AE2-4B75-BD40-266685B0689F}" sibTransId="{7AEDDA64-FE49-4EAB-96B9-DF532CFB66CC}"/>
    <dgm:cxn modelId="{8EB93A89-87FA-CD4E-BB8E-AC535BF8B8D7}" type="presOf" srcId="{B2131146-FC2A-4D44-A438-1872305A96EA}" destId="{13B22270-79CF-6549-883F-1136AA5A7802}" srcOrd="0" destOrd="0" presId="urn:microsoft.com/office/officeart/2005/8/layout/vList2"/>
    <dgm:cxn modelId="{360DD0C7-3162-0241-AD28-E9CE59492FFF}" type="presOf" srcId="{20156A16-5570-4100-9400-27CE9E2FA451}" destId="{D4559AF5-4A8A-FC4B-BE9E-282126B643F2}" srcOrd="0" destOrd="0" presId="urn:microsoft.com/office/officeart/2005/8/layout/vList2"/>
    <dgm:cxn modelId="{EA80B4FA-9AB6-9547-9256-46C5294C26FF}" type="presOf" srcId="{D514915C-86DA-49F1-99AF-19A9E54D131B}" destId="{0BEBB7EA-C9A4-8C41-8C9D-5367CAA84C41}" srcOrd="0" destOrd="0" presId="urn:microsoft.com/office/officeart/2005/8/layout/vList2"/>
    <dgm:cxn modelId="{EC3F783A-1842-A44F-A99F-B2B2A466E7F9}" type="presParOf" srcId="{0BEBB7EA-C9A4-8C41-8C9D-5367CAA84C41}" destId="{E9E2AA47-B1E9-E042-83CB-DD97656AA110}" srcOrd="0" destOrd="0" presId="urn:microsoft.com/office/officeart/2005/8/layout/vList2"/>
    <dgm:cxn modelId="{7C15B270-9069-1140-A56F-2D9CEC7328C8}" type="presParOf" srcId="{0BEBB7EA-C9A4-8C41-8C9D-5367CAA84C41}" destId="{CE3B7247-EC6C-AB4B-B642-00D738E90E13}" srcOrd="1" destOrd="0" presId="urn:microsoft.com/office/officeart/2005/8/layout/vList2"/>
    <dgm:cxn modelId="{130784E6-1B97-6640-9239-4C43E4BE94DC}" type="presParOf" srcId="{0BEBB7EA-C9A4-8C41-8C9D-5367CAA84C41}" destId="{D4559AF5-4A8A-FC4B-BE9E-282126B643F2}" srcOrd="2" destOrd="0" presId="urn:microsoft.com/office/officeart/2005/8/layout/vList2"/>
    <dgm:cxn modelId="{60CC3551-D681-AA48-8949-EA437315704F}" type="presParOf" srcId="{0BEBB7EA-C9A4-8C41-8C9D-5367CAA84C41}" destId="{A999D650-455F-2B4E-9BF9-A682C4E3BFF0}" srcOrd="3" destOrd="0" presId="urn:microsoft.com/office/officeart/2005/8/layout/vList2"/>
    <dgm:cxn modelId="{57356BC2-5921-A946-B894-A964704992BB}" type="presParOf" srcId="{0BEBB7EA-C9A4-8C41-8C9D-5367CAA84C41}" destId="{FFCAC2A0-37D2-A349-A5B7-BDE705D8F9B5}" srcOrd="4" destOrd="0" presId="urn:microsoft.com/office/officeart/2005/8/layout/vList2"/>
    <dgm:cxn modelId="{C91302C2-82F4-5548-B444-8D5C678FEB19}" type="presParOf" srcId="{0BEBB7EA-C9A4-8C41-8C9D-5367CAA84C41}" destId="{1027E17F-E499-AE41-96D2-62D078D010FA}" srcOrd="5" destOrd="0" presId="urn:microsoft.com/office/officeart/2005/8/layout/vList2"/>
    <dgm:cxn modelId="{1672B23B-5607-E345-A315-AE9CCBB215E7}" type="presParOf" srcId="{0BEBB7EA-C9A4-8C41-8C9D-5367CAA84C41}" destId="{13B22270-79CF-6549-883F-1136AA5A780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959532-2C81-4826-B1AD-2FAA4CB1991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C2AEF35-4B23-499E-B28C-C64399913459}">
      <dgm:prSet/>
      <dgm:spPr/>
      <dgm:t>
        <a:bodyPr/>
        <a:lstStyle/>
        <a:p>
          <a:r>
            <a:rPr lang="en-US" baseline="0" dirty="0"/>
            <a:t>IN ORDER TO SUMMON ANY CORPORATE BODY/FIRM/SOCIETY, THE COURT MAY ISSUE SUMMONS BY SERVING ANY KEY MANAGERIAL PERSON OF THE ORGANIZATION SUCH AS DIRECTOR, PARTNER, SECRETARY AS PER S. 65.</a:t>
          </a:r>
          <a:endParaRPr lang="en-US" dirty="0"/>
        </a:p>
      </dgm:t>
    </dgm:pt>
    <dgm:pt modelId="{759CCA66-A822-4773-BCC1-73B44407A959}" type="parTrans" cxnId="{F210E671-8AB7-4018-8C30-340F1B9B6189}">
      <dgm:prSet/>
      <dgm:spPr/>
      <dgm:t>
        <a:bodyPr/>
        <a:lstStyle/>
        <a:p>
          <a:endParaRPr lang="en-US"/>
        </a:p>
      </dgm:t>
    </dgm:pt>
    <dgm:pt modelId="{6FCBCC30-094D-4EEC-A2A8-48E280791995}" type="sibTrans" cxnId="{F210E671-8AB7-4018-8C30-340F1B9B6189}">
      <dgm:prSet/>
      <dgm:spPr/>
      <dgm:t>
        <a:bodyPr/>
        <a:lstStyle/>
        <a:p>
          <a:endParaRPr lang="en-US"/>
        </a:p>
      </dgm:t>
    </dgm:pt>
    <dgm:pt modelId="{42932CF5-4A69-4107-A8BC-5B54BEB92BAC}">
      <dgm:prSet/>
      <dgm:spPr/>
      <dgm:t>
        <a:bodyPr/>
        <a:lstStyle/>
        <a:p>
          <a:r>
            <a:rPr lang="en-US" baseline="0" dirty="0"/>
            <a:t>POLICE HAS TO PREPARE A RECORD OF ALL THE ITEMS SEIZED DURING THE COURSE OF INVESTIGATION. UNDER THE NEW ACT, POLICE HAS BEEN EMPOWERED TO RECORD OF SEARCH AND SEIZURE THROUGH VIDEO AND ELECTRONIC MEANS, AS PER S.105. </a:t>
          </a:r>
          <a:endParaRPr lang="en-US" dirty="0"/>
        </a:p>
      </dgm:t>
    </dgm:pt>
    <dgm:pt modelId="{124259D8-D990-4EEF-A81D-1C6C67D01C52}" type="parTrans" cxnId="{31559A89-719C-4EF7-9825-EA57B96E0D5F}">
      <dgm:prSet/>
      <dgm:spPr/>
      <dgm:t>
        <a:bodyPr/>
        <a:lstStyle/>
        <a:p>
          <a:endParaRPr lang="en-US"/>
        </a:p>
      </dgm:t>
    </dgm:pt>
    <dgm:pt modelId="{AE746D36-5A4B-426D-8071-4E891C82805A}" type="sibTrans" cxnId="{31559A89-719C-4EF7-9825-EA57B96E0D5F}">
      <dgm:prSet/>
      <dgm:spPr/>
      <dgm:t>
        <a:bodyPr/>
        <a:lstStyle/>
        <a:p>
          <a:endParaRPr lang="en-US"/>
        </a:p>
      </dgm:t>
    </dgm:pt>
    <dgm:pt modelId="{D40B9DD1-8639-4B66-994A-E8FC617370A1}">
      <dgm:prSet/>
      <dgm:spPr/>
      <dgm:t>
        <a:bodyPr/>
        <a:lstStyle/>
        <a:p>
          <a:r>
            <a:rPr lang="en-IN" baseline="0" dirty="0"/>
            <a:t>S.106 EMPOWERS A POLICE OFFICER TO SEIZE ANY PROPERTY WHICH MAYBE SUSPECTED AS STOLEN OR FOUND UNDER SUSPICIOUS CIRCUMSTANCES. HOWEVER, IT IS NOT NECESSARY TO SEIZE ALL SUCH PROPERTY. THE PROPERTY CAN BE RELEASED ON EXECUTION OF A BOND.</a:t>
          </a:r>
          <a:endParaRPr lang="en-US" dirty="0"/>
        </a:p>
      </dgm:t>
    </dgm:pt>
    <dgm:pt modelId="{4613E41F-B861-4C83-91E3-C9FA6C0CF217}" type="parTrans" cxnId="{7BD1AF04-27C0-4577-B28F-7FDB3B2AC217}">
      <dgm:prSet/>
      <dgm:spPr/>
      <dgm:t>
        <a:bodyPr/>
        <a:lstStyle/>
        <a:p>
          <a:endParaRPr lang="en-US"/>
        </a:p>
      </dgm:t>
    </dgm:pt>
    <dgm:pt modelId="{53ABE49D-3F3C-46D6-8B03-5313EC9C0B8D}" type="sibTrans" cxnId="{7BD1AF04-27C0-4577-B28F-7FDB3B2AC217}">
      <dgm:prSet/>
      <dgm:spPr/>
      <dgm:t>
        <a:bodyPr/>
        <a:lstStyle/>
        <a:p>
          <a:endParaRPr lang="en-US"/>
        </a:p>
      </dgm:t>
    </dgm:pt>
    <dgm:pt modelId="{0AB18BAE-86AA-4D90-AE08-D589F02A4057}">
      <dgm:prSet/>
      <dgm:spPr/>
      <dgm:t>
        <a:bodyPr/>
        <a:lstStyle/>
        <a:p>
          <a:r>
            <a:rPr lang="en-IN" baseline="0" dirty="0"/>
            <a:t>AS PER SEC. 107,  IF A PROPERTY IS BELIEVED TO BE PROCEEDS OF CRIME, THE COURT MAY ATTACH SUCH PROPERTY AFTER ISSUING NOTICE TO THE OWNER OF SUCH PROPERTY.</a:t>
          </a:r>
          <a:endParaRPr lang="en-US" dirty="0"/>
        </a:p>
      </dgm:t>
    </dgm:pt>
    <dgm:pt modelId="{52232755-6998-474D-98CB-93672950D004}" type="parTrans" cxnId="{B04E029D-06F6-4FDC-8CAE-051A7FB36AFC}">
      <dgm:prSet/>
      <dgm:spPr/>
      <dgm:t>
        <a:bodyPr/>
        <a:lstStyle/>
        <a:p>
          <a:endParaRPr lang="en-US"/>
        </a:p>
      </dgm:t>
    </dgm:pt>
    <dgm:pt modelId="{37CD0C79-539D-493E-9E28-EC346BAA0857}" type="sibTrans" cxnId="{B04E029D-06F6-4FDC-8CAE-051A7FB36AFC}">
      <dgm:prSet/>
      <dgm:spPr/>
      <dgm:t>
        <a:bodyPr/>
        <a:lstStyle/>
        <a:p>
          <a:endParaRPr lang="en-US"/>
        </a:p>
      </dgm:t>
    </dgm:pt>
    <dgm:pt modelId="{84070529-065E-5940-865D-1B3FB0FD8225}" type="pres">
      <dgm:prSet presAssocID="{BF959532-2C81-4826-B1AD-2FAA4CB19915}" presName="linear" presStyleCnt="0">
        <dgm:presLayoutVars>
          <dgm:animLvl val="lvl"/>
          <dgm:resizeHandles val="exact"/>
        </dgm:presLayoutVars>
      </dgm:prSet>
      <dgm:spPr/>
    </dgm:pt>
    <dgm:pt modelId="{BB0E861E-6B18-A04B-B31E-E1B9B5A52728}" type="pres">
      <dgm:prSet presAssocID="{BC2AEF35-4B23-499E-B28C-C64399913459}" presName="parentText" presStyleLbl="node1" presStyleIdx="0" presStyleCnt="4">
        <dgm:presLayoutVars>
          <dgm:chMax val="0"/>
          <dgm:bulletEnabled val="1"/>
        </dgm:presLayoutVars>
      </dgm:prSet>
      <dgm:spPr/>
    </dgm:pt>
    <dgm:pt modelId="{81B41BFD-EEB7-154E-A9F2-D3B1DB0BC33F}" type="pres">
      <dgm:prSet presAssocID="{6FCBCC30-094D-4EEC-A2A8-48E280791995}" presName="spacer" presStyleCnt="0"/>
      <dgm:spPr/>
    </dgm:pt>
    <dgm:pt modelId="{27F14210-FC14-FF44-9431-0396374D979F}" type="pres">
      <dgm:prSet presAssocID="{42932CF5-4A69-4107-A8BC-5B54BEB92BAC}" presName="parentText" presStyleLbl="node1" presStyleIdx="1" presStyleCnt="4">
        <dgm:presLayoutVars>
          <dgm:chMax val="0"/>
          <dgm:bulletEnabled val="1"/>
        </dgm:presLayoutVars>
      </dgm:prSet>
      <dgm:spPr/>
    </dgm:pt>
    <dgm:pt modelId="{A3DD3042-4C32-564E-A799-23C2785D16BA}" type="pres">
      <dgm:prSet presAssocID="{AE746D36-5A4B-426D-8071-4E891C82805A}" presName="spacer" presStyleCnt="0"/>
      <dgm:spPr/>
    </dgm:pt>
    <dgm:pt modelId="{97193AE0-69C1-EE4C-949E-A212FC326D14}" type="pres">
      <dgm:prSet presAssocID="{D40B9DD1-8639-4B66-994A-E8FC617370A1}" presName="parentText" presStyleLbl="node1" presStyleIdx="2" presStyleCnt="4">
        <dgm:presLayoutVars>
          <dgm:chMax val="0"/>
          <dgm:bulletEnabled val="1"/>
        </dgm:presLayoutVars>
      </dgm:prSet>
      <dgm:spPr/>
    </dgm:pt>
    <dgm:pt modelId="{E9B33C77-5E17-734B-AA0B-560CB8A7F140}" type="pres">
      <dgm:prSet presAssocID="{53ABE49D-3F3C-46D6-8B03-5313EC9C0B8D}" presName="spacer" presStyleCnt="0"/>
      <dgm:spPr/>
    </dgm:pt>
    <dgm:pt modelId="{2E554509-5B92-C54A-BB10-FA3CC091265B}" type="pres">
      <dgm:prSet presAssocID="{0AB18BAE-86AA-4D90-AE08-D589F02A4057}" presName="parentText" presStyleLbl="node1" presStyleIdx="3" presStyleCnt="4">
        <dgm:presLayoutVars>
          <dgm:chMax val="0"/>
          <dgm:bulletEnabled val="1"/>
        </dgm:presLayoutVars>
      </dgm:prSet>
      <dgm:spPr/>
    </dgm:pt>
  </dgm:ptLst>
  <dgm:cxnLst>
    <dgm:cxn modelId="{7BD1AF04-27C0-4577-B28F-7FDB3B2AC217}" srcId="{BF959532-2C81-4826-B1AD-2FAA4CB19915}" destId="{D40B9DD1-8639-4B66-994A-E8FC617370A1}" srcOrd="2" destOrd="0" parTransId="{4613E41F-B861-4C83-91E3-C9FA6C0CF217}" sibTransId="{53ABE49D-3F3C-46D6-8B03-5313EC9C0B8D}"/>
    <dgm:cxn modelId="{56068E54-7A12-F646-8703-F5F043663D8E}" type="presOf" srcId="{BF959532-2C81-4826-B1AD-2FAA4CB19915}" destId="{84070529-065E-5940-865D-1B3FB0FD8225}" srcOrd="0" destOrd="0" presId="urn:microsoft.com/office/officeart/2005/8/layout/vList2"/>
    <dgm:cxn modelId="{2C779F5D-6F47-DB41-A52F-19EE86B5F690}" type="presOf" srcId="{42932CF5-4A69-4107-A8BC-5B54BEB92BAC}" destId="{27F14210-FC14-FF44-9431-0396374D979F}" srcOrd="0" destOrd="0" presId="urn:microsoft.com/office/officeart/2005/8/layout/vList2"/>
    <dgm:cxn modelId="{62C11367-7C54-CB41-A3B2-2D544437D345}" type="presOf" srcId="{0AB18BAE-86AA-4D90-AE08-D589F02A4057}" destId="{2E554509-5B92-C54A-BB10-FA3CC091265B}" srcOrd="0" destOrd="0" presId="urn:microsoft.com/office/officeart/2005/8/layout/vList2"/>
    <dgm:cxn modelId="{F210E671-8AB7-4018-8C30-340F1B9B6189}" srcId="{BF959532-2C81-4826-B1AD-2FAA4CB19915}" destId="{BC2AEF35-4B23-499E-B28C-C64399913459}" srcOrd="0" destOrd="0" parTransId="{759CCA66-A822-4773-BCC1-73B44407A959}" sibTransId="{6FCBCC30-094D-4EEC-A2A8-48E280791995}"/>
    <dgm:cxn modelId="{2F2E337C-359C-B145-BF9D-54748D45D45A}" type="presOf" srcId="{BC2AEF35-4B23-499E-B28C-C64399913459}" destId="{BB0E861E-6B18-A04B-B31E-E1B9B5A52728}" srcOrd="0" destOrd="0" presId="urn:microsoft.com/office/officeart/2005/8/layout/vList2"/>
    <dgm:cxn modelId="{31559A89-719C-4EF7-9825-EA57B96E0D5F}" srcId="{BF959532-2C81-4826-B1AD-2FAA4CB19915}" destId="{42932CF5-4A69-4107-A8BC-5B54BEB92BAC}" srcOrd="1" destOrd="0" parTransId="{124259D8-D990-4EEF-A81D-1C6C67D01C52}" sibTransId="{AE746D36-5A4B-426D-8071-4E891C82805A}"/>
    <dgm:cxn modelId="{B04E029D-06F6-4FDC-8CAE-051A7FB36AFC}" srcId="{BF959532-2C81-4826-B1AD-2FAA4CB19915}" destId="{0AB18BAE-86AA-4D90-AE08-D589F02A4057}" srcOrd="3" destOrd="0" parTransId="{52232755-6998-474D-98CB-93672950D004}" sibTransId="{37CD0C79-539D-493E-9E28-EC346BAA0857}"/>
    <dgm:cxn modelId="{D33B26BC-25B2-064B-917E-67F436DD8A52}" type="presOf" srcId="{D40B9DD1-8639-4B66-994A-E8FC617370A1}" destId="{97193AE0-69C1-EE4C-949E-A212FC326D14}" srcOrd="0" destOrd="0" presId="urn:microsoft.com/office/officeart/2005/8/layout/vList2"/>
    <dgm:cxn modelId="{22AF6160-1226-E84E-8EDB-FABBA4E4654D}" type="presParOf" srcId="{84070529-065E-5940-865D-1B3FB0FD8225}" destId="{BB0E861E-6B18-A04B-B31E-E1B9B5A52728}" srcOrd="0" destOrd="0" presId="urn:microsoft.com/office/officeart/2005/8/layout/vList2"/>
    <dgm:cxn modelId="{CB29F2E2-83B3-7D4C-B8E9-894D9D0FD289}" type="presParOf" srcId="{84070529-065E-5940-865D-1B3FB0FD8225}" destId="{81B41BFD-EEB7-154E-A9F2-D3B1DB0BC33F}" srcOrd="1" destOrd="0" presId="urn:microsoft.com/office/officeart/2005/8/layout/vList2"/>
    <dgm:cxn modelId="{06D8F3B6-DCD8-474C-A79C-5C5DA715B281}" type="presParOf" srcId="{84070529-065E-5940-865D-1B3FB0FD8225}" destId="{27F14210-FC14-FF44-9431-0396374D979F}" srcOrd="2" destOrd="0" presId="urn:microsoft.com/office/officeart/2005/8/layout/vList2"/>
    <dgm:cxn modelId="{50E5D921-019F-C24F-BEE1-FADFF7DF3F2F}" type="presParOf" srcId="{84070529-065E-5940-865D-1B3FB0FD8225}" destId="{A3DD3042-4C32-564E-A799-23C2785D16BA}" srcOrd="3" destOrd="0" presId="urn:microsoft.com/office/officeart/2005/8/layout/vList2"/>
    <dgm:cxn modelId="{C449D0D2-A489-A54A-BD43-F3D2B9B19343}" type="presParOf" srcId="{84070529-065E-5940-865D-1B3FB0FD8225}" destId="{97193AE0-69C1-EE4C-949E-A212FC326D14}" srcOrd="4" destOrd="0" presId="urn:microsoft.com/office/officeart/2005/8/layout/vList2"/>
    <dgm:cxn modelId="{1B51FA80-5E8B-DC4C-927A-2A85C4FC6EC7}" type="presParOf" srcId="{84070529-065E-5940-865D-1B3FB0FD8225}" destId="{E9B33C77-5E17-734B-AA0B-560CB8A7F140}" srcOrd="5" destOrd="0" presId="urn:microsoft.com/office/officeart/2005/8/layout/vList2"/>
    <dgm:cxn modelId="{0F471B49-12F5-3140-96BA-6A9AFC4EC6F5}" type="presParOf" srcId="{84070529-065E-5940-865D-1B3FB0FD8225}" destId="{2E554509-5B92-C54A-BB10-FA3CC091265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F2CD8A-872C-4374-97D5-B255AFAA993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8210A6D-9C17-4FCD-9FCA-5E22EA1BC83C}">
      <dgm:prSet custT="1"/>
      <dgm:spPr/>
      <dgm:t>
        <a:bodyPr/>
        <a:lstStyle/>
        <a:p>
          <a:r>
            <a:rPr lang="en-US" sz="1800" baseline="0" dirty="0"/>
            <a:t>IN CASE OF OFFENCES IN WHICH PUNISHMENT IS 7 YEARS OR MORE, A POLICE OFFICER IS REQUIRED TO SEND A FORENSIC EXPERT TO VISIT CRIME SCENE TO COLLECT FORENSIC EVIDENCE AND ALSO MAKE VIDEOS OF THE WHOLE PROCESS, AS PER S.176(3).</a:t>
          </a:r>
          <a:endParaRPr lang="en-US" sz="1800" dirty="0"/>
        </a:p>
      </dgm:t>
    </dgm:pt>
    <dgm:pt modelId="{388B0747-98D9-46AB-B220-4B776A141ADE}" type="parTrans" cxnId="{B45A53B0-3EDE-4FDB-A598-D3765DE2FCD0}">
      <dgm:prSet/>
      <dgm:spPr/>
      <dgm:t>
        <a:bodyPr/>
        <a:lstStyle/>
        <a:p>
          <a:endParaRPr lang="en-US"/>
        </a:p>
      </dgm:t>
    </dgm:pt>
    <dgm:pt modelId="{8710BAFF-EAD2-4CC5-939B-36116ED3A8D0}" type="sibTrans" cxnId="{B45A53B0-3EDE-4FDB-A598-D3765DE2FCD0}">
      <dgm:prSet/>
      <dgm:spPr/>
      <dgm:t>
        <a:bodyPr/>
        <a:lstStyle/>
        <a:p>
          <a:endParaRPr lang="en-US"/>
        </a:p>
      </dgm:t>
    </dgm:pt>
    <dgm:pt modelId="{2E7E9A69-6B7D-4334-BF15-9414B37DCF34}">
      <dgm:prSet custT="1"/>
      <dgm:spPr/>
      <dgm:t>
        <a:bodyPr/>
        <a:lstStyle/>
        <a:p>
          <a:r>
            <a:rPr lang="en-IN" sz="1800" baseline="0" dirty="0"/>
            <a:t>REPORTS MADE BY FORENSIC DEPARTMENT CAN BE USED AS EVIDENCE, WITHOUT CALLING SUCH OFFICER AS WITNESS, AS PER S.328.</a:t>
          </a:r>
          <a:endParaRPr lang="en-US" sz="1800" dirty="0"/>
        </a:p>
      </dgm:t>
    </dgm:pt>
    <dgm:pt modelId="{D5E14D1C-C807-41C3-8A0B-D1C14DF33772}" type="parTrans" cxnId="{5CDB6EF0-A5DB-4FF6-A8CF-81F44E3907BD}">
      <dgm:prSet/>
      <dgm:spPr/>
      <dgm:t>
        <a:bodyPr/>
        <a:lstStyle/>
        <a:p>
          <a:endParaRPr lang="en-US"/>
        </a:p>
      </dgm:t>
    </dgm:pt>
    <dgm:pt modelId="{AE344206-0A5B-4A1A-A9E7-B66D03AF1C2B}" type="sibTrans" cxnId="{5CDB6EF0-A5DB-4FF6-A8CF-81F44E3907BD}">
      <dgm:prSet/>
      <dgm:spPr/>
      <dgm:t>
        <a:bodyPr/>
        <a:lstStyle/>
        <a:p>
          <a:endParaRPr lang="en-US"/>
        </a:p>
      </dgm:t>
    </dgm:pt>
    <dgm:pt modelId="{3F055640-4100-1C4C-8C46-022A1001E635}" type="pres">
      <dgm:prSet presAssocID="{FBF2CD8A-872C-4374-97D5-B255AFAA9935}" presName="hierChild1" presStyleCnt="0">
        <dgm:presLayoutVars>
          <dgm:chPref val="1"/>
          <dgm:dir/>
          <dgm:animOne val="branch"/>
          <dgm:animLvl val="lvl"/>
          <dgm:resizeHandles/>
        </dgm:presLayoutVars>
      </dgm:prSet>
      <dgm:spPr/>
    </dgm:pt>
    <dgm:pt modelId="{DC5F1CE6-CAD7-0242-B612-37439258559C}" type="pres">
      <dgm:prSet presAssocID="{38210A6D-9C17-4FCD-9FCA-5E22EA1BC83C}" presName="hierRoot1" presStyleCnt="0"/>
      <dgm:spPr/>
    </dgm:pt>
    <dgm:pt modelId="{0203E3BF-911A-B145-A2BC-8DC2DDD67300}" type="pres">
      <dgm:prSet presAssocID="{38210A6D-9C17-4FCD-9FCA-5E22EA1BC83C}" presName="composite" presStyleCnt="0"/>
      <dgm:spPr/>
    </dgm:pt>
    <dgm:pt modelId="{AC809897-E75E-1F4D-B3E5-E9F8AE9D08C2}" type="pres">
      <dgm:prSet presAssocID="{38210A6D-9C17-4FCD-9FCA-5E22EA1BC83C}" presName="background" presStyleLbl="node0" presStyleIdx="0" presStyleCnt="2"/>
      <dgm:spPr/>
    </dgm:pt>
    <dgm:pt modelId="{A58C54FE-010A-B940-97A8-E4C86264AC8E}" type="pres">
      <dgm:prSet presAssocID="{38210A6D-9C17-4FCD-9FCA-5E22EA1BC83C}" presName="text" presStyleLbl="fgAcc0" presStyleIdx="0" presStyleCnt="2" custScaleY="195613">
        <dgm:presLayoutVars>
          <dgm:chPref val="3"/>
        </dgm:presLayoutVars>
      </dgm:prSet>
      <dgm:spPr/>
    </dgm:pt>
    <dgm:pt modelId="{19A7099F-EDB3-1C42-805A-5A872CD3FD87}" type="pres">
      <dgm:prSet presAssocID="{38210A6D-9C17-4FCD-9FCA-5E22EA1BC83C}" presName="hierChild2" presStyleCnt="0"/>
      <dgm:spPr/>
    </dgm:pt>
    <dgm:pt modelId="{13786CB2-57D7-3A4E-804A-7DCEC6B14F32}" type="pres">
      <dgm:prSet presAssocID="{2E7E9A69-6B7D-4334-BF15-9414B37DCF34}" presName="hierRoot1" presStyleCnt="0"/>
      <dgm:spPr/>
    </dgm:pt>
    <dgm:pt modelId="{9A790E68-F3AE-C840-BEE6-F1BEF66A9C56}" type="pres">
      <dgm:prSet presAssocID="{2E7E9A69-6B7D-4334-BF15-9414B37DCF34}" presName="composite" presStyleCnt="0"/>
      <dgm:spPr/>
    </dgm:pt>
    <dgm:pt modelId="{6BF59499-395B-1A43-93BE-584B371A3786}" type="pres">
      <dgm:prSet presAssocID="{2E7E9A69-6B7D-4334-BF15-9414B37DCF34}" presName="background" presStyleLbl="node0" presStyleIdx="1" presStyleCnt="2"/>
      <dgm:spPr/>
    </dgm:pt>
    <dgm:pt modelId="{345E16FF-D987-AF41-B572-6B2EC35ED4BA}" type="pres">
      <dgm:prSet presAssocID="{2E7E9A69-6B7D-4334-BF15-9414B37DCF34}" presName="text" presStyleLbl="fgAcc0" presStyleIdx="1" presStyleCnt="2" custScaleY="200751">
        <dgm:presLayoutVars>
          <dgm:chPref val="3"/>
        </dgm:presLayoutVars>
      </dgm:prSet>
      <dgm:spPr/>
    </dgm:pt>
    <dgm:pt modelId="{89A49872-A9FB-A84D-8ACB-FF08D23437A5}" type="pres">
      <dgm:prSet presAssocID="{2E7E9A69-6B7D-4334-BF15-9414B37DCF34}" presName="hierChild2" presStyleCnt="0"/>
      <dgm:spPr/>
    </dgm:pt>
  </dgm:ptLst>
  <dgm:cxnLst>
    <dgm:cxn modelId="{38D92711-D2AE-4740-B07C-BC9FF98E985C}" type="presOf" srcId="{2E7E9A69-6B7D-4334-BF15-9414B37DCF34}" destId="{345E16FF-D987-AF41-B572-6B2EC35ED4BA}" srcOrd="0" destOrd="0" presId="urn:microsoft.com/office/officeart/2005/8/layout/hierarchy1"/>
    <dgm:cxn modelId="{B45A53B0-3EDE-4FDB-A598-D3765DE2FCD0}" srcId="{FBF2CD8A-872C-4374-97D5-B255AFAA9935}" destId="{38210A6D-9C17-4FCD-9FCA-5E22EA1BC83C}" srcOrd="0" destOrd="0" parTransId="{388B0747-98D9-46AB-B220-4B776A141ADE}" sibTransId="{8710BAFF-EAD2-4CC5-939B-36116ED3A8D0}"/>
    <dgm:cxn modelId="{FA71A3CF-759B-6D41-9ED2-F5D38154090F}" type="presOf" srcId="{FBF2CD8A-872C-4374-97D5-B255AFAA9935}" destId="{3F055640-4100-1C4C-8C46-022A1001E635}" srcOrd="0" destOrd="0" presId="urn:microsoft.com/office/officeart/2005/8/layout/hierarchy1"/>
    <dgm:cxn modelId="{F917C5D3-CD72-7441-84D0-479858678A83}" type="presOf" srcId="{38210A6D-9C17-4FCD-9FCA-5E22EA1BC83C}" destId="{A58C54FE-010A-B940-97A8-E4C86264AC8E}" srcOrd="0" destOrd="0" presId="urn:microsoft.com/office/officeart/2005/8/layout/hierarchy1"/>
    <dgm:cxn modelId="{5CDB6EF0-A5DB-4FF6-A8CF-81F44E3907BD}" srcId="{FBF2CD8A-872C-4374-97D5-B255AFAA9935}" destId="{2E7E9A69-6B7D-4334-BF15-9414B37DCF34}" srcOrd="1" destOrd="0" parTransId="{D5E14D1C-C807-41C3-8A0B-D1C14DF33772}" sibTransId="{AE344206-0A5B-4A1A-A9E7-B66D03AF1C2B}"/>
    <dgm:cxn modelId="{9E1A970E-1F25-6342-94AE-BA5BA5FD3CA1}" type="presParOf" srcId="{3F055640-4100-1C4C-8C46-022A1001E635}" destId="{DC5F1CE6-CAD7-0242-B612-37439258559C}" srcOrd="0" destOrd="0" presId="urn:microsoft.com/office/officeart/2005/8/layout/hierarchy1"/>
    <dgm:cxn modelId="{9E8AC13B-3FD2-D94B-BE36-8761E5299004}" type="presParOf" srcId="{DC5F1CE6-CAD7-0242-B612-37439258559C}" destId="{0203E3BF-911A-B145-A2BC-8DC2DDD67300}" srcOrd="0" destOrd="0" presId="urn:microsoft.com/office/officeart/2005/8/layout/hierarchy1"/>
    <dgm:cxn modelId="{B572C4D4-2B86-3745-8CA8-8A09EF2C7B3C}" type="presParOf" srcId="{0203E3BF-911A-B145-A2BC-8DC2DDD67300}" destId="{AC809897-E75E-1F4D-B3E5-E9F8AE9D08C2}" srcOrd="0" destOrd="0" presId="urn:microsoft.com/office/officeart/2005/8/layout/hierarchy1"/>
    <dgm:cxn modelId="{CD6D2AB6-7FEA-0D43-BC1F-10AB05FEEBDD}" type="presParOf" srcId="{0203E3BF-911A-B145-A2BC-8DC2DDD67300}" destId="{A58C54FE-010A-B940-97A8-E4C86264AC8E}" srcOrd="1" destOrd="0" presId="urn:microsoft.com/office/officeart/2005/8/layout/hierarchy1"/>
    <dgm:cxn modelId="{3B903D95-4C2C-3048-8F6B-A1D89CAE03CD}" type="presParOf" srcId="{DC5F1CE6-CAD7-0242-B612-37439258559C}" destId="{19A7099F-EDB3-1C42-805A-5A872CD3FD87}" srcOrd="1" destOrd="0" presId="urn:microsoft.com/office/officeart/2005/8/layout/hierarchy1"/>
    <dgm:cxn modelId="{34AA81ED-E5E1-C242-B6F8-AD43250EC3FA}" type="presParOf" srcId="{3F055640-4100-1C4C-8C46-022A1001E635}" destId="{13786CB2-57D7-3A4E-804A-7DCEC6B14F32}" srcOrd="1" destOrd="0" presId="urn:microsoft.com/office/officeart/2005/8/layout/hierarchy1"/>
    <dgm:cxn modelId="{AF790C29-9307-2C42-81F5-8AAFE9F519F0}" type="presParOf" srcId="{13786CB2-57D7-3A4E-804A-7DCEC6B14F32}" destId="{9A790E68-F3AE-C840-BEE6-F1BEF66A9C56}" srcOrd="0" destOrd="0" presId="urn:microsoft.com/office/officeart/2005/8/layout/hierarchy1"/>
    <dgm:cxn modelId="{C1B618FA-E8AC-7745-9E51-DC95C9567410}" type="presParOf" srcId="{9A790E68-F3AE-C840-BEE6-F1BEF66A9C56}" destId="{6BF59499-395B-1A43-93BE-584B371A3786}" srcOrd="0" destOrd="0" presId="urn:microsoft.com/office/officeart/2005/8/layout/hierarchy1"/>
    <dgm:cxn modelId="{99D5EA6E-E403-EA4C-A291-A407A6F1D83B}" type="presParOf" srcId="{9A790E68-F3AE-C840-BEE6-F1BEF66A9C56}" destId="{345E16FF-D987-AF41-B572-6B2EC35ED4BA}" srcOrd="1" destOrd="0" presId="urn:microsoft.com/office/officeart/2005/8/layout/hierarchy1"/>
    <dgm:cxn modelId="{DAC3519A-0DED-E448-ADE5-E804B67B449A}" type="presParOf" srcId="{13786CB2-57D7-3A4E-804A-7DCEC6B14F32}" destId="{89A49872-A9FB-A84D-8ACB-FF08D23437A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8870E2-CA91-487A-898F-47FCBD0ACB1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91927A0-51F7-4CCD-AF42-D864ACD8F136}">
      <dgm:prSet/>
      <dgm:spPr/>
      <dgm:t>
        <a:bodyPr/>
        <a:lstStyle/>
        <a:p>
          <a:pPr algn="just"/>
          <a:r>
            <a:rPr lang="en-US" dirty="0"/>
            <a:t>TIMELINE OF 30-45 DAYS TO PRONOUNCE THE VERDICT FROM THE TIME OF CLOSURE OF ARGUMENTS (S. 258)</a:t>
          </a:r>
        </a:p>
      </dgm:t>
    </dgm:pt>
    <dgm:pt modelId="{C51B5834-F887-4BD9-AFA5-0241B9410831}" type="parTrans" cxnId="{62505AD0-7F64-4A06-A47F-8CF1E64535BB}">
      <dgm:prSet/>
      <dgm:spPr/>
      <dgm:t>
        <a:bodyPr/>
        <a:lstStyle/>
        <a:p>
          <a:endParaRPr lang="en-US"/>
        </a:p>
      </dgm:t>
    </dgm:pt>
    <dgm:pt modelId="{61776785-C8B0-4240-AE84-6E768DE7FD1B}" type="sibTrans" cxnId="{62505AD0-7F64-4A06-A47F-8CF1E64535BB}">
      <dgm:prSet/>
      <dgm:spPr/>
      <dgm:t>
        <a:bodyPr/>
        <a:lstStyle/>
        <a:p>
          <a:endParaRPr lang="en-US"/>
        </a:p>
      </dgm:t>
    </dgm:pt>
    <dgm:pt modelId="{B1DD1486-0CB0-4F26-A47E-AD6FC19DB956}">
      <dgm:prSet/>
      <dgm:spPr/>
      <dgm:t>
        <a:bodyPr/>
        <a:lstStyle/>
        <a:p>
          <a:pPr algn="just">
            <a:spcBef>
              <a:spcPts val="600"/>
            </a:spcBef>
          </a:pPr>
          <a:r>
            <a:rPr lang="en-US" dirty="0"/>
            <a:t>AS PER S. 346, MAXIMUM OF TWO ADJOURNMENTS CAN BE GRANTED DURING THE PENDENCY OF THE TRIAL.</a:t>
          </a:r>
        </a:p>
      </dgm:t>
    </dgm:pt>
    <dgm:pt modelId="{6F715DC1-7FEB-49FD-BEB5-3FA8DD8507F5}" type="parTrans" cxnId="{31DABB11-2B25-4ABF-BAA0-5E9D25BF9B89}">
      <dgm:prSet/>
      <dgm:spPr/>
      <dgm:t>
        <a:bodyPr/>
        <a:lstStyle/>
        <a:p>
          <a:endParaRPr lang="en-US"/>
        </a:p>
      </dgm:t>
    </dgm:pt>
    <dgm:pt modelId="{09B9EC77-B4F8-48B8-A0CE-778FBC77D2E2}" type="sibTrans" cxnId="{31DABB11-2B25-4ABF-BAA0-5E9D25BF9B89}">
      <dgm:prSet/>
      <dgm:spPr/>
      <dgm:t>
        <a:bodyPr/>
        <a:lstStyle/>
        <a:p>
          <a:endParaRPr lang="en-US"/>
        </a:p>
      </dgm:t>
    </dgm:pt>
    <dgm:pt modelId="{68946A7F-5117-4EF8-8ADC-E6E60B4DBA13}">
      <dgm:prSet/>
      <dgm:spPr/>
      <dgm:t>
        <a:bodyPr/>
        <a:lstStyle/>
        <a:p>
          <a:pPr algn="just"/>
          <a:r>
            <a:rPr lang="en-US" dirty="0"/>
            <a:t>AS PER S.272, THE COURT MAY DISCHARGE THE ACCUSED IF IN CASE OF A PRIVATE COMPLAINT, THE COMPLAINANT DOESN’T APPEAR FOR 30 DAYS.</a:t>
          </a:r>
        </a:p>
      </dgm:t>
    </dgm:pt>
    <dgm:pt modelId="{FB854C5B-766C-41E2-BD6B-4A5D9090F6FE}" type="parTrans" cxnId="{4E58087B-27F2-4DAD-ACD9-82789B240336}">
      <dgm:prSet/>
      <dgm:spPr/>
      <dgm:t>
        <a:bodyPr/>
        <a:lstStyle/>
        <a:p>
          <a:endParaRPr lang="en-US"/>
        </a:p>
      </dgm:t>
    </dgm:pt>
    <dgm:pt modelId="{D9B48D23-1861-4194-8194-1CC734A86509}" type="sibTrans" cxnId="{4E58087B-27F2-4DAD-ACD9-82789B240336}">
      <dgm:prSet/>
      <dgm:spPr/>
      <dgm:t>
        <a:bodyPr/>
        <a:lstStyle/>
        <a:p>
          <a:endParaRPr lang="en-US"/>
        </a:p>
      </dgm:t>
    </dgm:pt>
    <dgm:pt modelId="{69EAFE78-8713-477A-BAD7-1F2541DC4738}">
      <dgm:prSet/>
      <dgm:spPr/>
      <dgm:t>
        <a:bodyPr/>
        <a:lstStyle/>
        <a:p>
          <a:pPr algn="just"/>
          <a:r>
            <a:rPr lang="en-IN" dirty="0"/>
            <a:t>INTELLECTUAL DISABILITY HAS ALSO BEEN CONSIDERED A GROUND WHILE CONSIDERING COMPETENCE TO STAND TRIAL.</a:t>
          </a:r>
          <a:endParaRPr lang="en-US" dirty="0"/>
        </a:p>
      </dgm:t>
    </dgm:pt>
    <dgm:pt modelId="{E0E57509-0E29-47A1-BFF7-98D785D1C9C1}" type="parTrans" cxnId="{2D0E10DA-85B5-463B-8533-E36E86A25412}">
      <dgm:prSet/>
      <dgm:spPr/>
      <dgm:t>
        <a:bodyPr/>
        <a:lstStyle/>
        <a:p>
          <a:endParaRPr lang="en-US"/>
        </a:p>
      </dgm:t>
    </dgm:pt>
    <dgm:pt modelId="{3F1FD5B5-6500-4941-A43A-3DC41B6C642A}" type="sibTrans" cxnId="{2D0E10DA-85B5-463B-8533-E36E86A25412}">
      <dgm:prSet/>
      <dgm:spPr/>
      <dgm:t>
        <a:bodyPr/>
        <a:lstStyle/>
        <a:p>
          <a:endParaRPr lang="en-US"/>
        </a:p>
      </dgm:t>
    </dgm:pt>
    <dgm:pt modelId="{5D0C435C-1B5B-45B7-8CE7-EA7D448918C7}">
      <dgm:prSet/>
      <dgm:spPr/>
      <dgm:t>
        <a:bodyPr/>
        <a:lstStyle/>
        <a:p>
          <a:pPr algn="just"/>
          <a:r>
            <a:rPr lang="en-US" b="0" i="0" dirty="0"/>
            <a:t>WITNESS PROTECTION PROGRAMS CAN BE NOTIFIED BY THE STATE GOVERNMENTS.</a:t>
          </a:r>
          <a:endParaRPr lang="en-US" dirty="0"/>
        </a:p>
      </dgm:t>
    </dgm:pt>
    <dgm:pt modelId="{98B7D821-B237-4062-A6C3-298E47C23F17}" type="parTrans" cxnId="{E53F12D8-FD16-4999-AF60-92EA058D8676}">
      <dgm:prSet/>
      <dgm:spPr/>
      <dgm:t>
        <a:bodyPr/>
        <a:lstStyle/>
        <a:p>
          <a:endParaRPr lang="en-US"/>
        </a:p>
      </dgm:t>
    </dgm:pt>
    <dgm:pt modelId="{748B192D-5497-45A0-9B5C-541E9E2DF1F5}" type="sibTrans" cxnId="{E53F12D8-FD16-4999-AF60-92EA058D8676}">
      <dgm:prSet/>
      <dgm:spPr/>
      <dgm:t>
        <a:bodyPr/>
        <a:lstStyle/>
        <a:p>
          <a:endParaRPr lang="en-US"/>
        </a:p>
      </dgm:t>
    </dgm:pt>
    <dgm:pt modelId="{EC144E36-1103-D24A-A951-C7A3F906F131}" type="pres">
      <dgm:prSet presAssocID="{B18870E2-CA91-487A-898F-47FCBD0ACB13}" presName="vert0" presStyleCnt="0">
        <dgm:presLayoutVars>
          <dgm:dir/>
          <dgm:animOne val="branch"/>
          <dgm:animLvl val="lvl"/>
        </dgm:presLayoutVars>
      </dgm:prSet>
      <dgm:spPr/>
    </dgm:pt>
    <dgm:pt modelId="{5D0F3E3B-A283-CD40-8724-0EDCFA05E236}" type="pres">
      <dgm:prSet presAssocID="{891927A0-51F7-4CCD-AF42-D864ACD8F136}" presName="thickLine" presStyleLbl="alignNode1" presStyleIdx="0" presStyleCnt="5"/>
      <dgm:spPr/>
    </dgm:pt>
    <dgm:pt modelId="{8B7A5AB6-7103-5D49-A0C0-7D3ABF039883}" type="pres">
      <dgm:prSet presAssocID="{891927A0-51F7-4CCD-AF42-D864ACD8F136}" presName="horz1" presStyleCnt="0"/>
      <dgm:spPr/>
    </dgm:pt>
    <dgm:pt modelId="{C6682F18-6F39-4E4E-831C-E661F90AF4BB}" type="pres">
      <dgm:prSet presAssocID="{891927A0-51F7-4CCD-AF42-D864ACD8F136}" presName="tx1" presStyleLbl="revTx" presStyleIdx="0" presStyleCnt="5"/>
      <dgm:spPr/>
    </dgm:pt>
    <dgm:pt modelId="{62A00C72-5844-B441-8FD7-5A15617CDDC2}" type="pres">
      <dgm:prSet presAssocID="{891927A0-51F7-4CCD-AF42-D864ACD8F136}" presName="vert1" presStyleCnt="0"/>
      <dgm:spPr/>
    </dgm:pt>
    <dgm:pt modelId="{B91E2DA2-1EF0-9749-BF69-4A4CD3588191}" type="pres">
      <dgm:prSet presAssocID="{B1DD1486-0CB0-4F26-A47E-AD6FC19DB956}" presName="thickLine" presStyleLbl="alignNode1" presStyleIdx="1" presStyleCnt="5"/>
      <dgm:spPr/>
    </dgm:pt>
    <dgm:pt modelId="{876DC26D-5239-DD40-B44B-CCEF71705E8E}" type="pres">
      <dgm:prSet presAssocID="{B1DD1486-0CB0-4F26-A47E-AD6FC19DB956}" presName="horz1" presStyleCnt="0"/>
      <dgm:spPr/>
    </dgm:pt>
    <dgm:pt modelId="{FD7BFA05-394A-1C42-B2AD-6BC0D4FCFCD8}" type="pres">
      <dgm:prSet presAssocID="{B1DD1486-0CB0-4F26-A47E-AD6FC19DB956}" presName="tx1" presStyleLbl="revTx" presStyleIdx="1" presStyleCnt="5"/>
      <dgm:spPr/>
    </dgm:pt>
    <dgm:pt modelId="{FE042DBC-A86D-3C4C-93EA-7D2B12C7108D}" type="pres">
      <dgm:prSet presAssocID="{B1DD1486-0CB0-4F26-A47E-AD6FC19DB956}" presName="vert1" presStyleCnt="0"/>
      <dgm:spPr/>
    </dgm:pt>
    <dgm:pt modelId="{99F010CD-918F-9C4A-BFE3-BA9E1ABF1AA8}" type="pres">
      <dgm:prSet presAssocID="{68946A7F-5117-4EF8-8ADC-E6E60B4DBA13}" presName="thickLine" presStyleLbl="alignNode1" presStyleIdx="2" presStyleCnt="5"/>
      <dgm:spPr/>
    </dgm:pt>
    <dgm:pt modelId="{2D319204-F006-BC47-8832-21A2F2CFC824}" type="pres">
      <dgm:prSet presAssocID="{68946A7F-5117-4EF8-8ADC-E6E60B4DBA13}" presName="horz1" presStyleCnt="0"/>
      <dgm:spPr/>
    </dgm:pt>
    <dgm:pt modelId="{BBAD335F-EB24-8D46-B41F-BA4922A4B78C}" type="pres">
      <dgm:prSet presAssocID="{68946A7F-5117-4EF8-8ADC-E6E60B4DBA13}" presName="tx1" presStyleLbl="revTx" presStyleIdx="2" presStyleCnt="5"/>
      <dgm:spPr/>
    </dgm:pt>
    <dgm:pt modelId="{7CEB4695-CC4A-704F-AC46-9EFE46AFE68A}" type="pres">
      <dgm:prSet presAssocID="{68946A7F-5117-4EF8-8ADC-E6E60B4DBA13}" presName="vert1" presStyleCnt="0"/>
      <dgm:spPr/>
    </dgm:pt>
    <dgm:pt modelId="{CDA11626-F85C-874A-997A-8E2484576DE7}" type="pres">
      <dgm:prSet presAssocID="{69EAFE78-8713-477A-BAD7-1F2541DC4738}" presName="thickLine" presStyleLbl="alignNode1" presStyleIdx="3" presStyleCnt="5"/>
      <dgm:spPr/>
    </dgm:pt>
    <dgm:pt modelId="{30A90F28-4DD2-F349-8F8A-3FD53CE612B0}" type="pres">
      <dgm:prSet presAssocID="{69EAFE78-8713-477A-BAD7-1F2541DC4738}" presName="horz1" presStyleCnt="0"/>
      <dgm:spPr/>
    </dgm:pt>
    <dgm:pt modelId="{1A7B4FD1-5BF6-4040-A584-F0CADD5AE2BE}" type="pres">
      <dgm:prSet presAssocID="{69EAFE78-8713-477A-BAD7-1F2541DC4738}" presName="tx1" presStyleLbl="revTx" presStyleIdx="3" presStyleCnt="5"/>
      <dgm:spPr/>
    </dgm:pt>
    <dgm:pt modelId="{08123CF3-E53F-F549-8E41-B15E195FEFE7}" type="pres">
      <dgm:prSet presAssocID="{69EAFE78-8713-477A-BAD7-1F2541DC4738}" presName="vert1" presStyleCnt="0"/>
      <dgm:spPr/>
    </dgm:pt>
    <dgm:pt modelId="{617EC219-37B8-674C-80AF-DA8718AF8B48}" type="pres">
      <dgm:prSet presAssocID="{5D0C435C-1B5B-45B7-8CE7-EA7D448918C7}" presName="thickLine" presStyleLbl="alignNode1" presStyleIdx="4" presStyleCnt="5"/>
      <dgm:spPr/>
    </dgm:pt>
    <dgm:pt modelId="{2F6F7C37-EC07-954D-A4F5-016DF8B2654F}" type="pres">
      <dgm:prSet presAssocID="{5D0C435C-1B5B-45B7-8CE7-EA7D448918C7}" presName="horz1" presStyleCnt="0"/>
      <dgm:spPr/>
    </dgm:pt>
    <dgm:pt modelId="{EE8BAD53-2B56-B04D-933B-F4872BFBE7DA}" type="pres">
      <dgm:prSet presAssocID="{5D0C435C-1B5B-45B7-8CE7-EA7D448918C7}" presName="tx1" presStyleLbl="revTx" presStyleIdx="4" presStyleCnt="5"/>
      <dgm:spPr/>
    </dgm:pt>
    <dgm:pt modelId="{56C586F6-DE4E-824F-B662-648E904A8902}" type="pres">
      <dgm:prSet presAssocID="{5D0C435C-1B5B-45B7-8CE7-EA7D448918C7}" presName="vert1" presStyleCnt="0"/>
      <dgm:spPr/>
    </dgm:pt>
  </dgm:ptLst>
  <dgm:cxnLst>
    <dgm:cxn modelId="{31DABB11-2B25-4ABF-BAA0-5E9D25BF9B89}" srcId="{B18870E2-CA91-487A-898F-47FCBD0ACB13}" destId="{B1DD1486-0CB0-4F26-A47E-AD6FC19DB956}" srcOrd="1" destOrd="0" parTransId="{6F715DC1-7FEB-49FD-BEB5-3FA8DD8507F5}" sibTransId="{09B9EC77-B4F8-48B8-A0CE-778FBC77D2E2}"/>
    <dgm:cxn modelId="{567F6513-028E-494C-AFC3-037C0CC4EFCF}" type="presOf" srcId="{68946A7F-5117-4EF8-8ADC-E6E60B4DBA13}" destId="{BBAD335F-EB24-8D46-B41F-BA4922A4B78C}" srcOrd="0" destOrd="0" presId="urn:microsoft.com/office/officeart/2008/layout/LinedList"/>
    <dgm:cxn modelId="{56C8204A-9E98-A04D-8CC8-93AA5962CB2A}" type="presOf" srcId="{5D0C435C-1B5B-45B7-8CE7-EA7D448918C7}" destId="{EE8BAD53-2B56-B04D-933B-F4872BFBE7DA}" srcOrd="0" destOrd="0" presId="urn:microsoft.com/office/officeart/2008/layout/LinedList"/>
    <dgm:cxn modelId="{19095B4E-4612-C744-9C82-383C734EEC97}" type="presOf" srcId="{891927A0-51F7-4CCD-AF42-D864ACD8F136}" destId="{C6682F18-6F39-4E4E-831C-E661F90AF4BB}" srcOrd="0" destOrd="0" presId="urn:microsoft.com/office/officeart/2008/layout/LinedList"/>
    <dgm:cxn modelId="{4E58087B-27F2-4DAD-ACD9-82789B240336}" srcId="{B18870E2-CA91-487A-898F-47FCBD0ACB13}" destId="{68946A7F-5117-4EF8-8ADC-E6E60B4DBA13}" srcOrd="2" destOrd="0" parTransId="{FB854C5B-766C-41E2-BD6B-4A5D9090F6FE}" sibTransId="{D9B48D23-1861-4194-8194-1CC734A86509}"/>
    <dgm:cxn modelId="{36E82D7B-F3BF-EE4C-B07E-BE724BFE9FAD}" type="presOf" srcId="{B1DD1486-0CB0-4F26-A47E-AD6FC19DB956}" destId="{FD7BFA05-394A-1C42-B2AD-6BC0D4FCFCD8}" srcOrd="0" destOrd="0" presId="urn:microsoft.com/office/officeart/2008/layout/LinedList"/>
    <dgm:cxn modelId="{70F28580-9E8E-374A-BCB0-EDF7B6ACED35}" type="presOf" srcId="{B18870E2-CA91-487A-898F-47FCBD0ACB13}" destId="{EC144E36-1103-D24A-A951-C7A3F906F131}" srcOrd="0" destOrd="0" presId="urn:microsoft.com/office/officeart/2008/layout/LinedList"/>
    <dgm:cxn modelId="{652F11B6-4014-0648-BC6C-9188D5CE8C77}" type="presOf" srcId="{69EAFE78-8713-477A-BAD7-1F2541DC4738}" destId="{1A7B4FD1-5BF6-4040-A584-F0CADD5AE2BE}" srcOrd="0" destOrd="0" presId="urn:microsoft.com/office/officeart/2008/layout/LinedList"/>
    <dgm:cxn modelId="{62505AD0-7F64-4A06-A47F-8CF1E64535BB}" srcId="{B18870E2-CA91-487A-898F-47FCBD0ACB13}" destId="{891927A0-51F7-4CCD-AF42-D864ACD8F136}" srcOrd="0" destOrd="0" parTransId="{C51B5834-F887-4BD9-AFA5-0241B9410831}" sibTransId="{61776785-C8B0-4240-AE84-6E768DE7FD1B}"/>
    <dgm:cxn modelId="{E53F12D8-FD16-4999-AF60-92EA058D8676}" srcId="{B18870E2-CA91-487A-898F-47FCBD0ACB13}" destId="{5D0C435C-1B5B-45B7-8CE7-EA7D448918C7}" srcOrd="4" destOrd="0" parTransId="{98B7D821-B237-4062-A6C3-298E47C23F17}" sibTransId="{748B192D-5497-45A0-9B5C-541E9E2DF1F5}"/>
    <dgm:cxn modelId="{2D0E10DA-85B5-463B-8533-E36E86A25412}" srcId="{B18870E2-CA91-487A-898F-47FCBD0ACB13}" destId="{69EAFE78-8713-477A-BAD7-1F2541DC4738}" srcOrd="3" destOrd="0" parTransId="{E0E57509-0E29-47A1-BFF7-98D785D1C9C1}" sibTransId="{3F1FD5B5-6500-4941-A43A-3DC41B6C642A}"/>
    <dgm:cxn modelId="{6FE5E8B5-6A6A-4B45-9F2D-46EDD1458638}" type="presParOf" srcId="{EC144E36-1103-D24A-A951-C7A3F906F131}" destId="{5D0F3E3B-A283-CD40-8724-0EDCFA05E236}" srcOrd="0" destOrd="0" presId="urn:microsoft.com/office/officeart/2008/layout/LinedList"/>
    <dgm:cxn modelId="{F1ABAD9C-6C58-8940-BD48-79326EC9A085}" type="presParOf" srcId="{EC144E36-1103-D24A-A951-C7A3F906F131}" destId="{8B7A5AB6-7103-5D49-A0C0-7D3ABF039883}" srcOrd="1" destOrd="0" presId="urn:microsoft.com/office/officeart/2008/layout/LinedList"/>
    <dgm:cxn modelId="{69DC49F8-7E8D-584A-9ECE-4853502722EC}" type="presParOf" srcId="{8B7A5AB6-7103-5D49-A0C0-7D3ABF039883}" destId="{C6682F18-6F39-4E4E-831C-E661F90AF4BB}" srcOrd="0" destOrd="0" presId="urn:microsoft.com/office/officeart/2008/layout/LinedList"/>
    <dgm:cxn modelId="{E4A87CF2-2C15-1E44-AD3D-375908B1E79B}" type="presParOf" srcId="{8B7A5AB6-7103-5D49-A0C0-7D3ABF039883}" destId="{62A00C72-5844-B441-8FD7-5A15617CDDC2}" srcOrd="1" destOrd="0" presId="urn:microsoft.com/office/officeart/2008/layout/LinedList"/>
    <dgm:cxn modelId="{D9488E64-B575-3543-9690-0BD03CA34078}" type="presParOf" srcId="{EC144E36-1103-D24A-A951-C7A3F906F131}" destId="{B91E2DA2-1EF0-9749-BF69-4A4CD3588191}" srcOrd="2" destOrd="0" presId="urn:microsoft.com/office/officeart/2008/layout/LinedList"/>
    <dgm:cxn modelId="{636F628C-A580-D843-B540-36752B545C0B}" type="presParOf" srcId="{EC144E36-1103-D24A-A951-C7A3F906F131}" destId="{876DC26D-5239-DD40-B44B-CCEF71705E8E}" srcOrd="3" destOrd="0" presId="urn:microsoft.com/office/officeart/2008/layout/LinedList"/>
    <dgm:cxn modelId="{76CA9F73-05A6-E04B-9D4D-842FEEC32CF5}" type="presParOf" srcId="{876DC26D-5239-DD40-B44B-CCEF71705E8E}" destId="{FD7BFA05-394A-1C42-B2AD-6BC0D4FCFCD8}" srcOrd="0" destOrd="0" presId="urn:microsoft.com/office/officeart/2008/layout/LinedList"/>
    <dgm:cxn modelId="{354B96E4-0DAA-FC46-B5DC-83209FA9283A}" type="presParOf" srcId="{876DC26D-5239-DD40-B44B-CCEF71705E8E}" destId="{FE042DBC-A86D-3C4C-93EA-7D2B12C7108D}" srcOrd="1" destOrd="0" presId="urn:microsoft.com/office/officeart/2008/layout/LinedList"/>
    <dgm:cxn modelId="{040B216B-57FE-5942-8B20-901358DB3CF9}" type="presParOf" srcId="{EC144E36-1103-D24A-A951-C7A3F906F131}" destId="{99F010CD-918F-9C4A-BFE3-BA9E1ABF1AA8}" srcOrd="4" destOrd="0" presId="urn:microsoft.com/office/officeart/2008/layout/LinedList"/>
    <dgm:cxn modelId="{3082619F-9C77-B246-982E-CB3656FB8C1F}" type="presParOf" srcId="{EC144E36-1103-D24A-A951-C7A3F906F131}" destId="{2D319204-F006-BC47-8832-21A2F2CFC824}" srcOrd="5" destOrd="0" presId="urn:microsoft.com/office/officeart/2008/layout/LinedList"/>
    <dgm:cxn modelId="{C7A89264-88A4-D94E-8AD8-1F65C05EED82}" type="presParOf" srcId="{2D319204-F006-BC47-8832-21A2F2CFC824}" destId="{BBAD335F-EB24-8D46-B41F-BA4922A4B78C}" srcOrd="0" destOrd="0" presId="urn:microsoft.com/office/officeart/2008/layout/LinedList"/>
    <dgm:cxn modelId="{04ED1944-741A-E441-9C1C-70680706F4AD}" type="presParOf" srcId="{2D319204-F006-BC47-8832-21A2F2CFC824}" destId="{7CEB4695-CC4A-704F-AC46-9EFE46AFE68A}" srcOrd="1" destOrd="0" presId="urn:microsoft.com/office/officeart/2008/layout/LinedList"/>
    <dgm:cxn modelId="{82FC79C1-B5D7-F342-BA39-714491307123}" type="presParOf" srcId="{EC144E36-1103-D24A-A951-C7A3F906F131}" destId="{CDA11626-F85C-874A-997A-8E2484576DE7}" srcOrd="6" destOrd="0" presId="urn:microsoft.com/office/officeart/2008/layout/LinedList"/>
    <dgm:cxn modelId="{EA85D49D-CD46-3B40-B60C-15179EC9B6CF}" type="presParOf" srcId="{EC144E36-1103-D24A-A951-C7A3F906F131}" destId="{30A90F28-4DD2-F349-8F8A-3FD53CE612B0}" srcOrd="7" destOrd="0" presId="urn:microsoft.com/office/officeart/2008/layout/LinedList"/>
    <dgm:cxn modelId="{47C3C4F9-4095-9549-822D-534E36BC4D41}" type="presParOf" srcId="{30A90F28-4DD2-F349-8F8A-3FD53CE612B0}" destId="{1A7B4FD1-5BF6-4040-A584-F0CADD5AE2BE}" srcOrd="0" destOrd="0" presId="urn:microsoft.com/office/officeart/2008/layout/LinedList"/>
    <dgm:cxn modelId="{2A91068D-EA14-2843-9542-2528E923D452}" type="presParOf" srcId="{30A90F28-4DD2-F349-8F8A-3FD53CE612B0}" destId="{08123CF3-E53F-F549-8E41-B15E195FEFE7}" srcOrd="1" destOrd="0" presId="urn:microsoft.com/office/officeart/2008/layout/LinedList"/>
    <dgm:cxn modelId="{61B8FAA6-A960-F044-9546-F57B6111065F}" type="presParOf" srcId="{EC144E36-1103-D24A-A951-C7A3F906F131}" destId="{617EC219-37B8-674C-80AF-DA8718AF8B48}" srcOrd="8" destOrd="0" presId="urn:microsoft.com/office/officeart/2008/layout/LinedList"/>
    <dgm:cxn modelId="{11451A2E-62E3-A645-B90B-3E8D670DAFD5}" type="presParOf" srcId="{EC144E36-1103-D24A-A951-C7A3F906F131}" destId="{2F6F7C37-EC07-954D-A4F5-016DF8B2654F}" srcOrd="9" destOrd="0" presId="urn:microsoft.com/office/officeart/2008/layout/LinedList"/>
    <dgm:cxn modelId="{1F7041C5-D3DB-F449-BC32-162F968C4130}" type="presParOf" srcId="{2F6F7C37-EC07-954D-A4F5-016DF8B2654F}" destId="{EE8BAD53-2B56-B04D-933B-F4872BFBE7DA}" srcOrd="0" destOrd="0" presId="urn:microsoft.com/office/officeart/2008/layout/LinedList"/>
    <dgm:cxn modelId="{EBBD0C5A-AB08-CD49-8B10-3DB9ADA391EF}" type="presParOf" srcId="{2F6F7C37-EC07-954D-A4F5-016DF8B2654F}" destId="{56C586F6-DE4E-824F-B662-648E904A890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F9F38F-95B4-3942-B8D8-15F91415326B}">
      <dsp:nvSpPr>
        <dsp:cNvPr id="0" name=""/>
        <dsp:cNvSpPr/>
      </dsp:nvSpPr>
      <dsp:spPr>
        <a:xfrm>
          <a:off x="0" y="680"/>
          <a:ext cx="6506304" cy="0"/>
        </a:xfrm>
        <a:prstGeom prst="line">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5F41E4-26CF-D74B-AE27-F324DB12B22E}">
      <dsp:nvSpPr>
        <dsp:cNvPr id="0" name=""/>
        <dsp:cNvSpPr/>
      </dsp:nvSpPr>
      <dsp:spPr>
        <a:xfrm>
          <a:off x="0" y="680"/>
          <a:ext cx="6506304" cy="796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n-US" sz="2000" b="0" i="0" kern="1200" dirty="0"/>
            <a:t>IPC,1860 REPLACED BY BHARTIYA NYAYA SANHITA, 2023.</a:t>
          </a:r>
          <a:endParaRPr lang="en-US" sz="2000" kern="1200" dirty="0"/>
        </a:p>
      </dsp:txBody>
      <dsp:txXfrm>
        <a:off x="0" y="680"/>
        <a:ext cx="6506304" cy="796639"/>
      </dsp:txXfrm>
    </dsp:sp>
    <dsp:sp modelId="{BFAC76CF-1C03-0149-AA2B-00222DC94834}">
      <dsp:nvSpPr>
        <dsp:cNvPr id="0" name=""/>
        <dsp:cNvSpPr/>
      </dsp:nvSpPr>
      <dsp:spPr>
        <a:xfrm>
          <a:off x="0" y="797320"/>
          <a:ext cx="6506304" cy="0"/>
        </a:xfrm>
        <a:prstGeom prst="line">
          <a:avLst/>
        </a:prstGeom>
        <a:solidFill>
          <a:schemeClr val="accent2">
            <a:hueOff val="-27609"/>
            <a:satOff val="-9056"/>
            <a:lumOff val="-3300"/>
            <a:alphaOff val="0"/>
          </a:schemeClr>
        </a:solidFill>
        <a:ln w="34925" cap="flat" cmpd="sng" algn="in">
          <a:solidFill>
            <a:schemeClr val="accent2">
              <a:hueOff val="-27609"/>
              <a:satOff val="-9056"/>
              <a:lumOff val="-330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B8B7B6-A382-9E4D-9994-2FAF4911C677}">
      <dsp:nvSpPr>
        <dsp:cNvPr id="0" name=""/>
        <dsp:cNvSpPr/>
      </dsp:nvSpPr>
      <dsp:spPr>
        <a:xfrm>
          <a:off x="0" y="797320"/>
          <a:ext cx="6506304" cy="796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n-US" sz="2000" b="0" i="0" kern="1200" dirty="0"/>
            <a:t>CR.</a:t>
          </a:r>
          <a:r>
            <a:rPr lang="en-US" sz="2000" kern="1200" dirty="0"/>
            <a:t>P.C, 1973 SUBSTITUTED BY BHARTIYA NAGRIK SURAKSHA SANHITA, 2023</a:t>
          </a:r>
        </a:p>
      </dsp:txBody>
      <dsp:txXfrm>
        <a:off x="0" y="797320"/>
        <a:ext cx="6506304" cy="796639"/>
      </dsp:txXfrm>
    </dsp:sp>
    <dsp:sp modelId="{A3F7F5B2-81D3-EA4E-8151-D4840AFFCAD8}">
      <dsp:nvSpPr>
        <dsp:cNvPr id="0" name=""/>
        <dsp:cNvSpPr/>
      </dsp:nvSpPr>
      <dsp:spPr>
        <a:xfrm>
          <a:off x="0" y="1593960"/>
          <a:ext cx="6506304" cy="0"/>
        </a:xfrm>
        <a:prstGeom prst="line">
          <a:avLst/>
        </a:prstGeom>
        <a:solidFill>
          <a:schemeClr val="accent2">
            <a:hueOff val="-55218"/>
            <a:satOff val="-18112"/>
            <a:lumOff val="-6601"/>
            <a:alphaOff val="0"/>
          </a:schemeClr>
        </a:solidFill>
        <a:ln w="34925" cap="flat" cmpd="sng" algn="in">
          <a:solidFill>
            <a:schemeClr val="accent2">
              <a:hueOff val="-55218"/>
              <a:satOff val="-18112"/>
              <a:lumOff val="-66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E52969-8D03-1841-8EA8-676673E9DC72}">
      <dsp:nvSpPr>
        <dsp:cNvPr id="0" name=""/>
        <dsp:cNvSpPr/>
      </dsp:nvSpPr>
      <dsp:spPr>
        <a:xfrm>
          <a:off x="0" y="1593960"/>
          <a:ext cx="6506304" cy="796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n-US" sz="2000" b="0" i="0" kern="1200" dirty="0"/>
            <a:t>INDIAN EVIDENCE ACT, 1872 CHANGED TO BHARTIYA SAKSHYA ADHINIYAM, 2023</a:t>
          </a:r>
          <a:endParaRPr lang="en-US" sz="2000" kern="1200" dirty="0"/>
        </a:p>
      </dsp:txBody>
      <dsp:txXfrm>
        <a:off x="0" y="1593960"/>
        <a:ext cx="6506304" cy="796639"/>
      </dsp:txXfrm>
    </dsp:sp>
    <dsp:sp modelId="{7C999313-1537-994F-B7EA-D559DFA324D8}">
      <dsp:nvSpPr>
        <dsp:cNvPr id="0" name=""/>
        <dsp:cNvSpPr/>
      </dsp:nvSpPr>
      <dsp:spPr>
        <a:xfrm>
          <a:off x="0" y="2390600"/>
          <a:ext cx="6506304" cy="0"/>
        </a:xfrm>
        <a:prstGeom prst="line">
          <a:avLst/>
        </a:prstGeom>
        <a:solidFill>
          <a:schemeClr val="accent2">
            <a:hueOff val="-82827"/>
            <a:satOff val="-27168"/>
            <a:lumOff val="-9901"/>
            <a:alphaOff val="0"/>
          </a:schemeClr>
        </a:solidFill>
        <a:ln w="34925" cap="flat" cmpd="sng" algn="in">
          <a:solidFill>
            <a:schemeClr val="accent2">
              <a:hueOff val="-82827"/>
              <a:satOff val="-27168"/>
              <a:lumOff val="-99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293324-D61B-CC43-9CFA-A63790ED749F}">
      <dsp:nvSpPr>
        <dsp:cNvPr id="0" name=""/>
        <dsp:cNvSpPr/>
      </dsp:nvSpPr>
      <dsp:spPr>
        <a:xfrm>
          <a:off x="0" y="2390600"/>
          <a:ext cx="6506304" cy="796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150000"/>
            </a:lnSpc>
            <a:spcBef>
              <a:spcPct val="0"/>
            </a:spcBef>
            <a:spcAft>
              <a:spcPct val="35000"/>
            </a:spcAft>
            <a:buNone/>
          </a:pPr>
          <a:r>
            <a:rPr lang="en-US" sz="2000" kern="1200" dirty="0"/>
            <a:t>WILL COME INTO EFFECT FROM JULY 1, 2024.</a:t>
          </a:r>
        </a:p>
      </dsp:txBody>
      <dsp:txXfrm>
        <a:off x="0" y="2390600"/>
        <a:ext cx="6506304" cy="796639"/>
      </dsp:txXfrm>
    </dsp:sp>
    <dsp:sp modelId="{75DC3D58-FB1D-0948-8019-53FC16C1AE39}">
      <dsp:nvSpPr>
        <dsp:cNvPr id="0" name=""/>
        <dsp:cNvSpPr/>
      </dsp:nvSpPr>
      <dsp:spPr>
        <a:xfrm>
          <a:off x="0" y="3187239"/>
          <a:ext cx="6506304" cy="0"/>
        </a:xfrm>
        <a:prstGeom prst="line">
          <a:avLst/>
        </a:prstGeom>
        <a:solidFill>
          <a:schemeClr val="accent2">
            <a:hueOff val="-110436"/>
            <a:satOff val="-36223"/>
            <a:lumOff val="-13202"/>
            <a:alphaOff val="0"/>
          </a:schemeClr>
        </a:solidFill>
        <a:ln w="34925" cap="flat" cmpd="sng" algn="in">
          <a:solidFill>
            <a:schemeClr val="accent2">
              <a:hueOff val="-110436"/>
              <a:satOff val="-36223"/>
              <a:lumOff val="-1320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5492F1-01D6-FB46-A12C-557AF2AF0AB5}">
      <dsp:nvSpPr>
        <dsp:cNvPr id="0" name=""/>
        <dsp:cNvSpPr/>
      </dsp:nvSpPr>
      <dsp:spPr>
        <a:xfrm>
          <a:off x="0" y="3187239"/>
          <a:ext cx="6506304" cy="796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n-US" sz="2000" b="0" i="0" kern="1200" dirty="0"/>
            <a:t>EMPHASIZES ON INCLUSION OF ELECTRONIC RECORDS AND DIGITISATION OF THE WHOLE PROCESS.</a:t>
          </a:r>
          <a:endParaRPr lang="en-US" sz="2000" kern="1200" dirty="0"/>
        </a:p>
      </dsp:txBody>
      <dsp:txXfrm>
        <a:off x="0" y="3187239"/>
        <a:ext cx="6506304" cy="796639"/>
      </dsp:txXfrm>
    </dsp:sp>
    <dsp:sp modelId="{07B086E3-001C-0E4E-A52F-D0985A64B492}">
      <dsp:nvSpPr>
        <dsp:cNvPr id="0" name=""/>
        <dsp:cNvSpPr/>
      </dsp:nvSpPr>
      <dsp:spPr>
        <a:xfrm>
          <a:off x="0" y="3983879"/>
          <a:ext cx="6506304" cy="0"/>
        </a:xfrm>
        <a:prstGeom prst="line">
          <a:avLst/>
        </a:prstGeom>
        <a:solidFill>
          <a:schemeClr val="accent2">
            <a:hueOff val="-138045"/>
            <a:satOff val="-45279"/>
            <a:lumOff val="-16502"/>
            <a:alphaOff val="0"/>
          </a:schemeClr>
        </a:solidFill>
        <a:ln w="34925" cap="flat" cmpd="sng" algn="in">
          <a:solidFill>
            <a:schemeClr val="accent2">
              <a:hueOff val="-138045"/>
              <a:satOff val="-45279"/>
              <a:lumOff val="-1650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06B798-4DDC-944D-B85F-5E3EDD0EB684}">
      <dsp:nvSpPr>
        <dsp:cNvPr id="0" name=""/>
        <dsp:cNvSpPr/>
      </dsp:nvSpPr>
      <dsp:spPr>
        <a:xfrm>
          <a:off x="0" y="3983879"/>
          <a:ext cx="6506304" cy="796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n-US" sz="2000" kern="1200" dirty="0"/>
            <a:t>OLD STATUTES WITH MINOR AMENDMENTS TO ADDRESS THE ISSUES AND NEEDS OF THE PRESENT AGE.</a:t>
          </a:r>
        </a:p>
      </dsp:txBody>
      <dsp:txXfrm>
        <a:off x="0" y="3983879"/>
        <a:ext cx="6506304" cy="796639"/>
      </dsp:txXfrm>
    </dsp:sp>
    <dsp:sp modelId="{0676FD66-6E27-1A4D-88DF-2C981235BB0B}">
      <dsp:nvSpPr>
        <dsp:cNvPr id="0" name=""/>
        <dsp:cNvSpPr/>
      </dsp:nvSpPr>
      <dsp:spPr>
        <a:xfrm>
          <a:off x="0" y="4780519"/>
          <a:ext cx="6506304" cy="0"/>
        </a:xfrm>
        <a:prstGeom prst="line">
          <a:avLst/>
        </a:prstGeom>
        <a:solidFill>
          <a:schemeClr val="accent2">
            <a:hueOff val="-165654"/>
            <a:satOff val="-54335"/>
            <a:lumOff val="-19803"/>
            <a:alphaOff val="0"/>
          </a:schemeClr>
        </a:solidFill>
        <a:ln w="34925" cap="flat" cmpd="sng" algn="in">
          <a:solidFill>
            <a:schemeClr val="accent2">
              <a:hueOff val="-165654"/>
              <a:satOff val="-54335"/>
              <a:lumOff val="-1980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9C6236-F6F5-AE4D-B3EF-3CDFD91B4A2B}">
      <dsp:nvSpPr>
        <dsp:cNvPr id="0" name=""/>
        <dsp:cNvSpPr/>
      </dsp:nvSpPr>
      <dsp:spPr>
        <a:xfrm>
          <a:off x="0" y="4780519"/>
          <a:ext cx="6506304" cy="796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n-US" sz="2000" kern="1200" dirty="0"/>
            <a:t>ESSENTIALLY LEGISLATIVE ACCPETANCE GIVEN TO THE LAW ALREADY LAID DOWN BY THE JUDICIARY.</a:t>
          </a:r>
        </a:p>
      </dsp:txBody>
      <dsp:txXfrm>
        <a:off x="0" y="4780519"/>
        <a:ext cx="6506304" cy="7966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CDD63-3A37-5841-8D45-3A5ED48456DE}">
      <dsp:nvSpPr>
        <dsp:cNvPr id="0" name=""/>
        <dsp:cNvSpPr/>
      </dsp:nvSpPr>
      <dsp:spPr>
        <a:xfrm>
          <a:off x="0" y="59631"/>
          <a:ext cx="10682562" cy="1822860"/>
        </a:xfrm>
        <a:prstGeom prst="roundRect">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n-US" sz="1900" kern="1200" dirty="0"/>
            <a:t>IMAGINE A SCENARIO WHERE RAJ, AN ACCOUNTANT FOR A CONSTRUCTION COMPANY, IS ASKED BY HIS EMPLOYER TO PREPARE THE FINANCIAL STATEMENTS FOR THE YEAR. DUE TO SOME FINANCIAL MISMANAGEMENT, THE COMPANY IS FACING A LOSS. TO SECURE HIS JOB AND TO SHOW THE COMPANY IN A BETTER FINANCIAL POSITION, RAJ DECIDES TO MANIPULATE THE ACCOUNTS. HE ALTERS THE EXPENSES AND INFLATES THE REVENUE FIGURES IN THE COMPANY'S ELECTRONIC ACCOUNTING SYSTEM. BY DOING THIS, HE IS CREATING A FALSE IMPRESSION OF PROFITABILITY.</a:t>
          </a:r>
        </a:p>
      </dsp:txBody>
      <dsp:txXfrm>
        <a:off x="88985" y="148616"/>
        <a:ext cx="10504592" cy="1644890"/>
      </dsp:txXfrm>
    </dsp:sp>
    <dsp:sp modelId="{F4D46F35-D63D-2F47-9E08-60056B30A1DD}">
      <dsp:nvSpPr>
        <dsp:cNvPr id="0" name=""/>
        <dsp:cNvSpPr/>
      </dsp:nvSpPr>
      <dsp:spPr>
        <a:xfrm>
          <a:off x="0" y="1937211"/>
          <a:ext cx="10682562" cy="1822860"/>
        </a:xfrm>
        <a:prstGeom prst="roundRect">
          <a:avLst/>
        </a:prstGeom>
        <a:solidFill>
          <a:schemeClr val="accent5">
            <a:hueOff val="4416178"/>
            <a:satOff val="14379"/>
            <a:lumOff val="5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n-US" sz="1900" kern="1200" dirty="0"/>
            <a:t>WE HAVE DEALT WITH A CASE IN THE PAST WHERE A PERSON FORGED SIGNATURES OF AN EXISTING CUSTOMER TO TRANSFER HUGE AMOUNTS OF MONEY IN ANOTHER ACCOUNT AND THEN VANISHED WITH THE MONEY. WHILE, THE CRIMINAL PROSECUTION WILL TAKE ITS OWN COURSE PROVIDED THE ACCUSED IS NABBED, THE BANK WAS SADDLED WITH THE LIABILITY TO REFUND TO THE ORIGINAL CUSTOMER THE ENTIRE AMOUNT, ALONG WITH COMPENSATION AND INTEREST.</a:t>
          </a:r>
        </a:p>
      </dsp:txBody>
      <dsp:txXfrm>
        <a:off x="88985" y="2026196"/>
        <a:ext cx="10504592" cy="1644890"/>
      </dsp:txXfrm>
    </dsp:sp>
    <dsp:sp modelId="{B9403ADE-D0F4-4F45-AFF5-EF647A6B9328}">
      <dsp:nvSpPr>
        <dsp:cNvPr id="0" name=""/>
        <dsp:cNvSpPr/>
      </dsp:nvSpPr>
      <dsp:spPr>
        <a:xfrm>
          <a:off x="0" y="3814791"/>
          <a:ext cx="10682562" cy="1822860"/>
        </a:xfrm>
        <a:prstGeom prst="roundRect">
          <a:avLst/>
        </a:prstGeom>
        <a:solidFill>
          <a:schemeClr val="accent5">
            <a:hueOff val="8832355"/>
            <a:satOff val="28758"/>
            <a:lumOff val="10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n-US" sz="1900" kern="1200" dirty="0"/>
            <a:t>THUS, A SERIOUS OBLIGATION IS CAST ON THE BANK EMPLOYEES TO VERIFY THE SIGNATURES AND ALSO TO ASCERTAIN THE IDENTITY OF A PERSON IN CASE OF SUSPICION. ULTIMATELY, BANK IS DEALING WITH PUBLIC MONEY, AND IS LIABLE FOR THE ACTIONS OF ITS OFFICERS.</a:t>
          </a:r>
        </a:p>
      </dsp:txBody>
      <dsp:txXfrm>
        <a:off x="88985" y="3903776"/>
        <a:ext cx="10504592" cy="16448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D68F4-9971-4141-8F40-9CC3606A632B}">
      <dsp:nvSpPr>
        <dsp:cNvPr id="0" name=""/>
        <dsp:cNvSpPr/>
      </dsp:nvSpPr>
      <dsp:spPr>
        <a:xfrm>
          <a:off x="0" y="57689"/>
          <a:ext cx="6506304" cy="1790100"/>
        </a:xfrm>
        <a:prstGeom prst="roundRect">
          <a:avLst/>
        </a:prstGeom>
        <a:solidFill>
          <a:schemeClr val="accent2"/>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US" sz="1600" kern="1200" dirty="0"/>
            <a:t>NOW ORGANIZED CRIME HAS ALSO BEEN RECOGNIZED UNDER SEC.111 OF BNS, WHICH INCLUDES ECONOMIC OFFENCES, CONTRACT KILLING, HUMAN TRAFFICKING ETC.</a:t>
          </a:r>
        </a:p>
      </dsp:txBody>
      <dsp:txXfrm>
        <a:off x="87385" y="145074"/>
        <a:ext cx="6331534" cy="1615330"/>
      </dsp:txXfrm>
    </dsp:sp>
    <dsp:sp modelId="{7F0DDD1B-1717-8B46-B853-DE4FA3AB0568}">
      <dsp:nvSpPr>
        <dsp:cNvPr id="0" name=""/>
        <dsp:cNvSpPr/>
      </dsp:nvSpPr>
      <dsp:spPr>
        <a:xfrm>
          <a:off x="0" y="1893869"/>
          <a:ext cx="6506304" cy="1790100"/>
        </a:xfrm>
        <a:prstGeom prst="roundRect">
          <a:avLst/>
        </a:prstGeom>
        <a:solidFill>
          <a:schemeClr val="accent2">
            <a:hueOff val="-82827"/>
            <a:satOff val="-27168"/>
            <a:lumOff val="-9901"/>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US" sz="1600" kern="1200" dirty="0"/>
            <a:t>ECONOMIC OFFENCES INCLUDE CRIMINAL BREACH OF TRUST, FORGERY, COUNTERFEITING OF CURRENCY-NOTES, BANK-NOTES AND GOVERNMENT STAMPS, HAWALA TRANSACTION, MASS-MARKETING FRAUD OR RUNNING ANY SCHEME TO DEFRAUD SEVERAL PERSONS OR DOING ANY ACT IN ANY MANNER WITH A VIEW TO DEFRAUD ANY BANK OR FINANCIAL INSTITUTION FOR OBTAINING MONETARY BENEFITS IN ANY FORM.</a:t>
          </a:r>
        </a:p>
      </dsp:txBody>
      <dsp:txXfrm>
        <a:off x="87385" y="1981254"/>
        <a:ext cx="6331534" cy="1615330"/>
      </dsp:txXfrm>
    </dsp:sp>
    <dsp:sp modelId="{031D8285-EA33-7344-ADFE-DCFEC62295B7}">
      <dsp:nvSpPr>
        <dsp:cNvPr id="0" name=""/>
        <dsp:cNvSpPr/>
      </dsp:nvSpPr>
      <dsp:spPr>
        <a:xfrm>
          <a:off x="0" y="3730049"/>
          <a:ext cx="6506304" cy="1790100"/>
        </a:xfrm>
        <a:prstGeom prst="roundRect">
          <a:avLst/>
        </a:prstGeom>
        <a:solidFill>
          <a:schemeClr val="accent2">
            <a:hueOff val="-165654"/>
            <a:satOff val="-54335"/>
            <a:lumOff val="-1980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US" sz="1600" kern="1200" dirty="0"/>
            <a:t>ORGANIZED CRIME IS PUNISHABLE WITH  3 YEARS OF IMPRISONMENT EXTENDING UPTO LIFE IMPRISONMENT OR ONE LAKH RUPEES FINE, EXTENDING UPTO FIVE LAKH RUPEES DEPENDING UPON THE GRAVITY OF THE OFFENCE.</a:t>
          </a:r>
        </a:p>
      </dsp:txBody>
      <dsp:txXfrm>
        <a:off x="87385" y="3817434"/>
        <a:ext cx="6331534" cy="16153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2AA47-B1E9-E042-83CB-DD97656AA110}">
      <dsp:nvSpPr>
        <dsp:cNvPr id="0" name=""/>
        <dsp:cNvSpPr/>
      </dsp:nvSpPr>
      <dsp:spPr>
        <a:xfrm>
          <a:off x="0" y="97"/>
          <a:ext cx="10364452" cy="940913"/>
        </a:xfrm>
        <a:prstGeom prst="roundRect">
          <a:avLst/>
        </a:prstGeom>
        <a:solidFill>
          <a:schemeClr val="accent2"/>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ANY PERSON CAN GIVE INFORMATION REGARDING COMMISSION OF AN OFFENCE TO A POLICE OFFICER ORALLY OR BY ELECTRONIC MEANS AS PER S. 173.</a:t>
          </a:r>
        </a:p>
      </dsp:txBody>
      <dsp:txXfrm>
        <a:off x="45932" y="46029"/>
        <a:ext cx="10272588" cy="849049"/>
      </dsp:txXfrm>
    </dsp:sp>
    <dsp:sp modelId="{D4559AF5-4A8A-FC4B-BE9E-282126B643F2}">
      <dsp:nvSpPr>
        <dsp:cNvPr id="0" name=""/>
        <dsp:cNvSpPr/>
      </dsp:nvSpPr>
      <dsp:spPr>
        <a:xfrm>
          <a:off x="0" y="953877"/>
          <a:ext cx="10364452" cy="940913"/>
        </a:xfrm>
        <a:prstGeom prst="roundRect">
          <a:avLst/>
        </a:prstGeom>
        <a:solidFill>
          <a:schemeClr val="accent1">
            <a:lumMod val="60000"/>
            <a:lumOff val="40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POLICE HAS BEEN MANDATED TO REGISTER AN FIR WITHIN 3 DAYS IF IT FINDS MERIT FOR IT IN A PRELIMINARY INVESTIGATION.</a:t>
          </a:r>
        </a:p>
      </dsp:txBody>
      <dsp:txXfrm>
        <a:off x="45932" y="999809"/>
        <a:ext cx="10272588" cy="849049"/>
      </dsp:txXfrm>
    </dsp:sp>
    <dsp:sp modelId="{FFCAC2A0-37D2-A349-A5B7-BDE705D8F9B5}">
      <dsp:nvSpPr>
        <dsp:cNvPr id="0" name=""/>
        <dsp:cNvSpPr/>
      </dsp:nvSpPr>
      <dsp:spPr>
        <a:xfrm>
          <a:off x="0" y="1907658"/>
          <a:ext cx="10364452" cy="940913"/>
        </a:xfrm>
        <a:prstGeom prst="roundRect">
          <a:avLst/>
        </a:prstGeom>
        <a:solidFill>
          <a:schemeClr val="accent2"/>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CONCEPT OF ZERO FIR  HAS BEEN INTRODUCED I.E. NOW  A VICTIM CAN GO TO ANY POLICE STATION AND LODGE A ZERO FIR AND IT WILL HAVE TO BE COMPULSORILY TRANSFERRED TO THE CONCERNED POLICE STATION WITHIN 24 HOURS.</a:t>
          </a:r>
        </a:p>
      </dsp:txBody>
      <dsp:txXfrm>
        <a:off x="45932" y="1953590"/>
        <a:ext cx="10272588" cy="849049"/>
      </dsp:txXfrm>
    </dsp:sp>
    <dsp:sp modelId="{13B22270-79CF-6549-883F-1136AA5A7802}">
      <dsp:nvSpPr>
        <dsp:cNvPr id="0" name=""/>
        <dsp:cNvSpPr/>
      </dsp:nvSpPr>
      <dsp:spPr>
        <a:xfrm>
          <a:off x="0" y="2861438"/>
          <a:ext cx="10364452" cy="940913"/>
        </a:xfrm>
        <a:prstGeom prst="roundRect">
          <a:avLst/>
        </a:prstGeom>
        <a:solidFill>
          <a:schemeClr val="accent1">
            <a:lumMod val="60000"/>
            <a:lumOff val="40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POLICE HAS BEEN EMPOWERED TO COMPEL ATTENDANCE OF ANY PERSON WHO IS WITHIN THE LIMITS OF HIS OWN POLICE STATION AND WHO APPEARS TO BE ACQUAINTED WITH FACTS AND CIRCUMSTANCES OF THE CASE, AS PER S.179.</a:t>
          </a:r>
        </a:p>
      </dsp:txBody>
      <dsp:txXfrm>
        <a:off x="45932" y="2907370"/>
        <a:ext cx="10272588" cy="8490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0E861E-6B18-A04B-B31E-E1B9B5A52728}">
      <dsp:nvSpPr>
        <dsp:cNvPr id="0" name=""/>
        <dsp:cNvSpPr/>
      </dsp:nvSpPr>
      <dsp:spPr>
        <a:xfrm>
          <a:off x="0" y="118889"/>
          <a:ext cx="6506304" cy="1300455"/>
        </a:xfrm>
        <a:prstGeom prst="round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baseline="0" dirty="0"/>
            <a:t>IN ORDER TO SUMMON ANY CORPORATE BODY/FIRM/SOCIETY, THE COURT MAY ISSUE SUMMONS BY SERVING ANY KEY MANAGERIAL PERSON OF THE ORGANIZATION SUCH AS DIRECTOR, PARTNER, SECRETARY AS PER S. 65.</a:t>
          </a:r>
          <a:endParaRPr lang="en-US" sz="1600" kern="1200" dirty="0"/>
        </a:p>
      </dsp:txBody>
      <dsp:txXfrm>
        <a:off x="63483" y="182372"/>
        <a:ext cx="6379338" cy="1173489"/>
      </dsp:txXfrm>
    </dsp:sp>
    <dsp:sp modelId="{27F14210-FC14-FF44-9431-0396374D979F}">
      <dsp:nvSpPr>
        <dsp:cNvPr id="0" name=""/>
        <dsp:cNvSpPr/>
      </dsp:nvSpPr>
      <dsp:spPr>
        <a:xfrm>
          <a:off x="0" y="1465424"/>
          <a:ext cx="6506304" cy="1300455"/>
        </a:xfrm>
        <a:prstGeom prst="roundRect">
          <a:avLst/>
        </a:prstGeom>
        <a:solidFill>
          <a:schemeClr val="accent2">
            <a:hueOff val="-55218"/>
            <a:satOff val="-18112"/>
            <a:lumOff val="-6601"/>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baseline="0" dirty="0"/>
            <a:t>POLICE HAS TO PREPARE A RECORD OF ALL THE ITEMS SEIZED DURING THE COURSE OF INVESTIGATION. UNDER THE NEW ACT, POLICE HAS BEEN EMPOWERED TO RECORD OF SEARCH AND SEIZURE THROUGH VIDEO AND ELECTRONIC MEANS, AS PER S.105. </a:t>
          </a:r>
          <a:endParaRPr lang="en-US" sz="1600" kern="1200" dirty="0"/>
        </a:p>
      </dsp:txBody>
      <dsp:txXfrm>
        <a:off x="63483" y="1528907"/>
        <a:ext cx="6379338" cy="1173489"/>
      </dsp:txXfrm>
    </dsp:sp>
    <dsp:sp modelId="{97193AE0-69C1-EE4C-949E-A212FC326D14}">
      <dsp:nvSpPr>
        <dsp:cNvPr id="0" name=""/>
        <dsp:cNvSpPr/>
      </dsp:nvSpPr>
      <dsp:spPr>
        <a:xfrm>
          <a:off x="0" y="2811960"/>
          <a:ext cx="6506304" cy="1300455"/>
        </a:xfrm>
        <a:prstGeom prst="roundRect">
          <a:avLst/>
        </a:prstGeom>
        <a:solidFill>
          <a:schemeClr val="accent2">
            <a:hueOff val="-110436"/>
            <a:satOff val="-36223"/>
            <a:lumOff val="-13202"/>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IN" sz="1600" kern="1200" baseline="0" dirty="0"/>
            <a:t>S.106 EMPOWERS A POLICE OFFICER TO SEIZE ANY PROPERTY WHICH MAYBE SUSPECTED AS STOLEN OR FOUND UNDER SUSPICIOUS CIRCUMSTANCES. HOWEVER, IT IS NOT NECESSARY TO SEIZE ALL SUCH PROPERTY. THE PROPERTY CAN BE RELEASED ON EXECUTION OF A BOND.</a:t>
          </a:r>
          <a:endParaRPr lang="en-US" sz="1600" kern="1200" dirty="0"/>
        </a:p>
      </dsp:txBody>
      <dsp:txXfrm>
        <a:off x="63483" y="2875443"/>
        <a:ext cx="6379338" cy="1173489"/>
      </dsp:txXfrm>
    </dsp:sp>
    <dsp:sp modelId="{2E554509-5B92-C54A-BB10-FA3CC091265B}">
      <dsp:nvSpPr>
        <dsp:cNvPr id="0" name=""/>
        <dsp:cNvSpPr/>
      </dsp:nvSpPr>
      <dsp:spPr>
        <a:xfrm>
          <a:off x="0" y="4158495"/>
          <a:ext cx="6506304" cy="1300455"/>
        </a:xfrm>
        <a:prstGeom prst="roundRect">
          <a:avLst/>
        </a:prstGeom>
        <a:solidFill>
          <a:schemeClr val="accent2">
            <a:hueOff val="-165654"/>
            <a:satOff val="-54335"/>
            <a:lumOff val="-1980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IN" sz="1600" kern="1200" baseline="0" dirty="0"/>
            <a:t>AS PER SEC. 107,  IF A PROPERTY IS BELIEVED TO BE PROCEEDS OF CRIME, THE COURT MAY ATTACH SUCH PROPERTY AFTER ISSUING NOTICE TO THE OWNER OF SUCH PROPERTY.</a:t>
          </a:r>
          <a:endParaRPr lang="en-US" sz="1600" kern="1200" dirty="0"/>
        </a:p>
      </dsp:txBody>
      <dsp:txXfrm>
        <a:off x="63483" y="4221978"/>
        <a:ext cx="6379338" cy="11734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09897-E75E-1F4D-B3E5-E9F8AE9D08C2}">
      <dsp:nvSpPr>
        <dsp:cNvPr id="0" name=""/>
        <dsp:cNvSpPr/>
      </dsp:nvSpPr>
      <dsp:spPr>
        <a:xfrm>
          <a:off x="755" y="159385"/>
          <a:ext cx="2653489" cy="3296012"/>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8C54FE-010A-B940-97A8-E4C86264AC8E}">
      <dsp:nvSpPr>
        <dsp:cNvPr id="0" name=""/>
        <dsp:cNvSpPr/>
      </dsp:nvSpPr>
      <dsp:spPr>
        <a:xfrm>
          <a:off x="295588" y="439476"/>
          <a:ext cx="2653489" cy="3296012"/>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dirty="0"/>
            <a:t>IN CASE OF OFFENCES IN WHICH PUNISHMENT IS 7 YEARS OR MORE, A POLICE OFFICER IS REQUIRED TO SEND A FORENSIC EXPERT TO VISIT CRIME SCENE TO COLLECT FORENSIC EVIDENCE AND ALSO MAKE VIDEOS OF THE WHOLE PROCESS, AS PER S.176(3).</a:t>
          </a:r>
          <a:endParaRPr lang="en-US" sz="1800" kern="1200" dirty="0"/>
        </a:p>
      </dsp:txBody>
      <dsp:txXfrm>
        <a:off x="373306" y="517194"/>
        <a:ext cx="2498053" cy="3140576"/>
      </dsp:txXfrm>
    </dsp:sp>
    <dsp:sp modelId="{6BF59499-395B-1A43-93BE-584B371A3786}">
      <dsp:nvSpPr>
        <dsp:cNvPr id="0" name=""/>
        <dsp:cNvSpPr/>
      </dsp:nvSpPr>
      <dsp:spPr>
        <a:xfrm>
          <a:off x="3243910" y="159385"/>
          <a:ext cx="2653489" cy="3382586"/>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5E16FF-D987-AF41-B572-6B2EC35ED4BA}">
      <dsp:nvSpPr>
        <dsp:cNvPr id="0" name=""/>
        <dsp:cNvSpPr/>
      </dsp:nvSpPr>
      <dsp:spPr>
        <a:xfrm>
          <a:off x="3538742" y="439476"/>
          <a:ext cx="2653489" cy="3382586"/>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baseline="0" dirty="0"/>
            <a:t>REPORTS MADE BY FORENSIC DEPARTMENT CAN BE USED AS EVIDENCE, WITHOUT CALLING SUCH OFFICER AS WITNESS, AS PER S.328.</a:t>
          </a:r>
          <a:endParaRPr lang="en-US" sz="1800" kern="1200" dirty="0"/>
        </a:p>
      </dsp:txBody>
      <dsp:txXfrm>
        <a:off x="3616460" y="517194"/>
        <a:ext cx="2498053" cy="32271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F3E3B-A283-CD40-8724-0EDCFA05E236}">
      <dsp:nvSpPr>
        <dsp:cNvPr id="0" name=""/>
        <dsp:cNvSpPr/>
      </dsp:nvSpPr>
      <dsp:spPr>
        <a:xfrm>
          <a:off x="0" y="680"/>
          <a:ext cx="6506304" cy="0"/>
        </a:xfrm>
        <a:prstGeom prst="line">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682F18-6F39-4E4E-831C-E661F90AF4BB}">
      <dsp:nvSpPr>
        <dsp:cNvPr id="0" name=""/>
        <dsp:cNvSpPr/>
      </dsp:nvSpPr>
      <dsp:spPr>
        <a:xfrm>
          <a:off x="0" y="680"/>
          <a:ext cx="6506304" cy="1115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en-US" sz="2200" kern="1200" dirty="0"/>
            <a:t>TIMELINE OF 30-45 DAYS TO PRONOUNCE THE VERDICT FROM THE TIME OF CLOSURE OF ARGUMENTS (S. 258)</a:t>
          </a:r>
        </a:p>
      </dsp:txBody>
      <dsp:txXfrm>
        <a:off x="0" y="680"/>
        <a:ext cx="6506304" cy="1115295"/>
      </dsp:txXfrm>
    </dsp:sp>
    <dsp:sp modelId="{B91E2DA2-1EF0-9749-BF69-4A4CD3588191}">
      <dsp:nvSpPr>
        <dsp:cNvPr id="0" name=""/>
        <dsp:cNvSpPr/>
      </dsp:nvSpPr>
      <dsp:spPr>
        <a:xfrm>
          <a:off x="0" y="1115976"/>
          <a:ext cx="6506304" cy="0"/>
        </a:xfrm>
        <a:prstGeom prst="line">
          <a:avLst/>
        </a:prstGeom>
        <a:solidFill>
          <a:schemeClr val="accent2">
            <a:hueOff val="-41413"/>
            <a:satOff val="-13584"/>
            <a:lumOff val="-4951"/>
            <a:alphaOff val="0"/>
          </a:schemeClr>
        </a:solidFill>
        <a:ln w="34925" cap="flat" cmpd="sng" algn="in">
          <a:solidFill>
            <a:schemeClr val="accent2">
              <a:hueOff val="-41413"/>
              <a:satOff val="-13584"/>
              <a:lumOff val="-495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7BFA05-394A-1C42-B2AD-6BC0D4FCFCD8}">
      <dsp:nvSpPr>
        <dsp:cNvPr id="0" name=""/>
        <dsp:cNvSpPr/>
      </dsp:nvSpPr>
      <dsp:spPr>
        <a:xfrm>
          <a:off x="0" y="1115976"/>
          <a:ext cx="6506304" cy="1115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en-US" sz="2200" kern="1200" dirty="0"/>
            <a:t>AS PER S. 346, MAXIMUM OF TWO ADJOURNMENTS CAN BE GRANTED DURING THE PENDENCY OF THE TRIAL.</a:t>
          </a:r>
        </a:p>
      </dsp:txBody>
      <dsp:txXfrm>
        <a:off x="0" y="1115976"/>
        <a:ext cx="6506304" cy="1115295"/>
      </dsp:txXfrm>
    </dsp:sp>
    <dsp:sp modelId="{99F010CD-918F-9C4A-BFE3-BA9E1ABF1AA8}">
      <dsp:nvSpPr>
        <dsp:cNvPr id="0" name=""/>
        <dsp:cNvSpPr/>
      </dsp:nvSpPr>
      <dsp:spPr>
        <a:xfrm>
          <a:off x="0" y="2231272"/>
          <a:ext cx="6506304" cy="0"/>
        </a:xfrm>
        <a:prstGeom prst="line">
          <a:avLst/>
        </a:prstGeom>
        <a:solidFill>
          <a:schemeClr val="accent2">
            <a:hueOff val="-82827"/>
            <a:satOff val="-27168"/>
            <a:lumOff val="-9901"/>
            <a:alphaOff val="0"/>
          </a:schemeClr>
        </a:solidFill>
        <a:ln w="34925" cap="flat" cmpd="sng" algn="in">
          <a:solidFill>
            <a:schemeClr val="accent2">
              <a:hueOff val="-82827"/>
              <a:satOff val="-27168"/>
              <a:lumOff val="-99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AD335F-EB24-8D46-B41F-BA4922A4B78C}">
      <dsp:nvSpPr>
        <dsp:cNvPr id="0" name=""/>
        <dsp:cNvSpPr/>
      </dsp:nvSpPr>
      <dsp:spPr>
        <a:xfrm>
          <a:off x="0" y="2231272"/>
          <a:ext cx="6506304" cy="1115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en-US" sz="2200" kern="1200" dirty="0"/>
            <a:t>AS PER S.272, THE COURT MAY DISCHARGE THE ACCUSED IF IN CASE OF A PRIVATE COMPLAINT, THE COMPLAINANT DOESN’T APPEAR FOR 30 DAYS.</a:t>
          </a:r>
        </a:p>
      </dsp:txBody>
      <dsp:txXfrm>
        <a:off x="0" y="2231272"/>
        <a:ext cx="6506304" cy="1115295"/>
      </dsp:txXfrm>
    </dsp:sp>
    <dsp:sp modelId="{CDA11626-F85C-874A-997A-8E2484576DE7}">
      <dsp:nvSpPr>
        <dsp:cNvPr id="0" name=""/>
        <dsp:cNvSpPr/>
      </dsp:nvSpPr>
      <dsp:spPr>
        <a:xfrm>
          <a:off x="0" y="3346567"/>
          <a:ext cx="6506304" cy="0"/>
        </a:xfrm>
        <a:prstGeom prst="line">
          <a:avLst/>
        </a:prstGeom>
        <a:solidFill>
          <a:schemeClr val="accent2">
            <a:hueOff val="-124240"/>
            <a:satOff val="-40751"/>
            <a:lumOff val="-14852"/>
            <a:alphaOff val="0"/>
          </a:schemeClr>
        </a:solidFill>
        <a:ln w="34925" cap="flat" cmpd="sng" algn="in">
          <a:solidFill>
            <a:schemeClr val="accent2">
              <a:hueOff val="-124240"/>
              <a:satOff val="-40751"/>
              <a:lumOff val="-1485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7B4FD1-5BF6-4040-A584-F0CADD5AE2BE}">
      <dsp:nvSpPr>
        <dsp:cNvPr id="0" name=""/>
        <dsp:cNvSpPr/>
      </dsp:nvSpPr>
      <dsp:spPr>
        <a:xfrm>
          <a:off x="0" y="3346567"/>
          <a:ext cx="6506304" cy="1115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en-IN" sz="2200" kern="1200" dirty="0"/>
            <a:t>INTELLECTUAL DISABILITY HAS ALSO BEEN CONSIDERED A GROUND WHILE CONSIDERING COMPETENCE TO STAND TRIAL.</a:t>
          </a:r>
          <a:endParaRPr lang="en-US" sz="2200" kern="1200" dirty="0"/>
        </a:p>
      </dsp:txBody>
      <dsp:txXfrm>
        <a:off x="0" y="3346567"/>
        <a:ext cx="6506304" cy="1115295"/>
      </dsp:txXfrm>
    </dsp:sp>
    <dsp:sp modelId="{617EC219-37B8-674C-80AF-DA8718AF8B48}">
      <dsp:nvSpPr>
        <dsp:cNvPr id="0" name=""/>
        <dsp:cNvSpPr/>
      </dsp:nvSpPr>
      <dsp:spPr>
        <a:xfrm>
          <a:off x="0" y="4461863"/>
          <a:ext cx="6506304" cy="0"/>
        </a:xfrm>
        <a:prstGeom prst="line">
          <a:avLst/>
        </a:prstGeom>
        <a:solidFill>
          <a:schemeClr val="accent2">
            <a:hueOff val="-165654"/>
            <a:satOff val="-54335"/>
            <a:lumOff val="-19803"/>
            <a:alphaOff val="0"/>
          </a:schemeClr>
        </a:solidFill>
        <a:ln w="34925" cap="flat" cmpd="sng" algn="in">
          <a:solidFill>
            <a:schemeClr val="accent2">
              <a:hueOff val="-165654"/>
              <a:satOff val="-54335"/>
              <a:lumOff val="-1980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8BAD53-2B56-B04D-933B-F4872BFBE7DA}">
      <dsp:nvSpPr>
        <dsp:cNvPr id="0" name=""/>
        <dsp:cNvSpPr/>
      </dsp:nvSpPr>
      <dsp:spPr>
        <a:xfrm>
          <a:off x="0" y="4461863"/>
          <a:ext cx="6506304" cy="1115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en-US" sz="2200" b="0" i="0" kern="1200" dirty="0"/>
            <a:t>WITNESS PROTECTION PROGRAMS CAN BE NOTIFIED BY THE STATE GOVERNMENTS.</a:t>
          </a:r>
          <a:endParaRPr lang="en-US" sz="2200" kern="1200" dirty="0"/>
        </a:p>
      </dsp:txBody>
      <dsp:txXfrm>
        <a:off x="0" y="4461863"/>
        <a:ext cx="6506304" cy="111529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9T12:42:27.702"/>
    </inkml:context>
    <inkml:brush xml:id="br0">
      <inkml:brushProperty name="width" value="0.35" units="cm"/>
      <inkml:brushProperty name="height" value="0.35" units="cm"/>
      <inkml:brushProperty name="color" value="#F9FFF1"/>
    </inkml:brush>
  </inkml:definitions>
  <inkml:trace contextRef="#ctx0" brushRef="#br0">0 1 24575,'0'0'-8191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D0648533-C7CE-4A64-9540-C813D45C4710}" type="datetimeFigureOut">
              <a:rPr lang="en-IN" smtClean="0"/>
              <a:t>13/03/24</a:t>
            </a:fld>
            <a:endParaRPr lang="en-IN"/>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IN"/>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E4611FF9-E946-49CB-9C88-25394A5B72DC}" type="slidenum">
              <a:rPr lang="en-IN" smtClean="0"/>
              <a:t>‹#›</a:t>
            </a:fld>
            <a:endParaRPr lang="en-IN"/>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96539316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0648533-C7CE-4A64-9540-C813D45C4710}" type="datetimeFigureOut">
              <a:rPr lang="en-IN" smtClean="0"/>
              <a:t>13/03/24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4611FF9-E946-49CB-9C88-25394A5B72DC}" type="slidenum">
              <a:rPr lang="en-IN" smtClean="0"/>
              <a:t>‹#›</a:t>
            </a:fld>
            <a:endParaRPr lang="en-IN"/>
          </a:p>
        </p:txBody>
      </p:sp>
    </p:spTree>
    <p:extLst>
      <p:ext uri="{BB962C8B-B14F-4D97-AF65-F5344CB8AC3E}">
        <p14:creationId xmlns:p14="http://schemas.microsoft.com/office/powerpoint/2010/main" val="3415986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0648533-C7CE-4A64-9540-C813D45C4710}" type="datetimeFigureOut">
              <a:rPr lang="en-IN" smtClean="0"/>
              <a:t>13/03/24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4611FF9-E946-49CB-9C88-25394A5B72DC}" type="slidenum">
              <a:rPr lang="en-IN" smtClean="0"/>
              <a:t>‹#›</a:t>
            </a:fld>
            <a:endParaRPr lang="en-IN"/>
          </a:p>
        </p:txBody>
      </p:sp>
    </p:spTree>
    <p:extLst>
      <p:ext uri="{BB962C8B-B14F-4D97-AF65-F5344CB8AC3E}">
        <p14:creationId xmlns:p14="http://schemas.microsoft.com/office/powerpoint/2010/main" val="2462589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0648533-C7CE-4A64-9540-C813D45C4710}" type="datetimeFigureOut">
              <a:rPr lang="en-IN" smtClean="0"/>
              <a:t>13/03/24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4611FF9-E946-49CB-9C88-25394A5B72DC}" type="slidenum">
              <a:rPr lang="en-IN" smtClean="0"/>
              <a:t>‹#›</a:t>
            </a:fld>
            <a:endParaRPr lang="en-IN"/>
          </a:p>
        </p:txBody>
      </p:sp>
    </p:spTree>
    <p:extLst>
      <p:ext uri="{BB962C8B-B14F-4D97-AF65-F5344CB8AC3E}">
        <p14:creationId xmlns:p14="http://schemas.microsoft.com/office/powerpoint/2010/main" val="3447222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GB"/>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0648533-C7CE-4A64-9540-C813D45C4710}" type="datetimeFigureOut">
              <a:rPr lang="en-IN" smtClean="0"/>
              <a:t>13/03/24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4611FF9-E946-49CB-9C88-25394A5B72DC}" type="slidenum">
              <a:rPr lang="en-IN" smtClean="0"/>
              <a:t>‹#›</a:t>
            </a:fld>
            <a:endParaRPr lang="en-IN"/>
          </a:p>
        </p:txBody>
      </p:sp>
    </p:spTree>
    <p:extLst>
      <p:ext uri="{BB962C8B-B14F-4D97-AF65-F5344CB8AC3E}">
        <p14:creationId xmlns:p14="http://schemas.microsoft.com/office/powerpoint/2010/main" val="2044990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0648533-C7CE-4A64-9540-C813D45C4710}" type="datetimeFigureOut">
              <a:rPr lang="en-IN" smtClean="0"/>
              <a:t>13/03/24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4611FF9-E946-49CB-9C88-25394A5B72DC}" type="slidenum">
              <a:rPr lang="en-IN" smtClean="0"/>
              <a:t>‹#›</a:t>
            </a:fld>
            <a:endParaRPr lang="en-IN"/>
          </a:p>
        </p:txBody>
      </p:sp>
    </p:spTree>
    <p:extLst>
      <p:ext uri="{BB962C8B-B14F-4D97-AF65-F5344CB8AC3E}">
        <p14:creationId xmlns:p14="http://schemas.microsoft.com/office/powerpoint/2010/main" val="1065126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D0648533-C7CE-4A64-9540-C813D45C4710}" type="datetimeFigureOut">
              <a:rPr lang="en-IN" smtClean="0"/>
              <a:t>13/03/24</a:t>
            </a:fld>
            <a:endParaRPr lang="en-IN"/>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IN"/>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E4611FF9-E946-49CB-9C88-25394A5B72DC}" type="slidenum">
              <a:rPr lang="en-IN" smtClean="0"/>
              <a:t>‹#›</a:t>
            </a:fld>
            <a:endParaRPr lang="en-IN"/>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32593361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0648533-C7CE-4A64-9540-C813D45C4710}" type="datetimeFigureOut">
              <a:rPr lang="en-IN" smtClean="0"/>
              <a:t>13/03/24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4611FF9-E946-49CB-9C88-25394A5B72DC}" type="slidenum">
              <a:rPr lang="en-IN" smtClean="0"/>
              <a:t>‹#›</a:t>
            </a:fld>
            <a:endParaRPr lang="en-IN"/>
          </a:p>
        </p:txBody>
      </p:sp>
    </p:spTree>
    <p:extLst>
      <p:ext uri="{BB962C8B-B14F-4D97-AF65-F5344CB8AC3E}">
        <p14:creationId xmlns:p14="http://schemas.microsoft.com/office/powerpoint/2010/main" val="1237053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0648533-C7CE-4A64-9540-C813D45C4710}" type="datetimeFigureOut">
              <a:rPr lang="en-IN" smtClean="0"/>
              <a:t>13/03/24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4611FF9-E946-49CB-9C88-25394A5B72DC}" type="slidenum">
              <a:rPr lang="en-IN" smtClean="0"/>
              <a:t>‹#›</a:t>
            </a:fld>
            <a:endParaRPr lang="en-IN"/>
          </a:p>
        </p:txBody>
      </p:sp>
    </p:spTree>
    <p:extLst>
      <p:ext uri="{BB962C8B-B14F-4D97-AF65-F5344CB8AC3E}">
        <p14:creationId xmlns:p14="http://schemas.microsoft.com/office/powerpoint/2010/main" val="673806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D0648533-C7CE-4A64-9540-C813D45C4710}" type="datetimeFigureOut">
              <a:rPr lang="en-IN" smtClean="0"/>
              <a:t>13/03/24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4611FF9-E946-49CB-9C88-25394A5B72DC}" type="slidenum">
              <a:rPr lang="en-IN" smtClean="0"/>
              <a:t>‹#›</a:t>
            </a:fld>
            <a:endParaRPr lang="en-IN"/>
          </a:p>
        </p:txBody>
      </p:sp>
    </p:spTree>
    <p:extLst>
      <p:ext uri="{BB962C8B-B14F-4D97-AF65-F5344CB8AC3E}">
        <p14:creationId xmlns:p14="http://schemas.microsoft.com/office/powerpoint/2010/main" val="722791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648533-C7CE-4A64-9540-C813D45C4710}" type="datetimeFigureOut">
              <a:rPr lang="en-IN" smtClean="0"/>
              <a:t>13/03/24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4611FF9-E946-49CB-9C88-25394A5B72DC}" type="slidenum">
              <a:rPr lang="en-IN" smtClean="0"/>
              <a:t>‹#›</a:t>
            </a:fld>
            <a:endParaRPr lang="en-IN"/>
          </a:p>
        </p:txBody>
      </p:sp>
    </p:spTree>
    <p:extLst>
      <p:ext uri="{BB962C8B-B14F-4D97-AF65-F5344CB8AC3E}">
        <p14:creationId xmlns:p14="http://schemas.microsoft.com/office/powerpoint/2010/main" val="1634390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0648533-C7CE-4A64-9540-C813D45C4710}" type="datetimeFigureOut">
              <a:rPr lang="en-IN" smtClean="0"/>
              <a:t>13/03/24</a:t>
            </a:fld>
            <a:endParaRPr lang="en-IN"/>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IN"/>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4611FF9-E946-49CB-9C88-25394A5B72DC}" type="slidenum">
              <a:rPr lang="en-IN" smtClean="0"/>
              <a:t>‹#›</a:t>
            </a:fld>
            <a:endParaRPr lang="en-IN"/>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20652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0648533-C7CE-4A64-9540-C813D45C4710}" type="datetimeFigureOut">
              <a:rPr lang="en-IN" smtClean="0"/>
              <a:t>13/03/24</a:t>
            </a:fld>
            <a:endParaRPr lang="en-IN"/>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IN"/>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4611FF9-E946-49CB-9C88-25394A5B72DC}" type="slidenum">
              <a:rPr lang="en-IN" smtClean="0"/>
              <a:t>‹#›</a:t>
            </a:fld>
            <a:endParaRPr lang="en-IN"/>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45215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D0648533-C7CE-4A64-9540-C813D45C4710}" type="datetimeFigureOut">
              <a:rPr lang="en-IN" smtClean="0"/>
              <a:t>13/03/24</a:t>
            </a:fld>
            <a:endParaRPr lang="en-IN"/>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IN"/>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E4611FF9-E946-49CB-9C88-25394A5B72DC}" type="slidenum">
              <a:rPr lang="en-IN" smtClean="0"/>
              <a:t>‹#›</a:t>
            </a:fld>
            <a:endParaRPr lang="en-IN"/>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63708126"/>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arjun.garg@gslc.in"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diagramLayout" Target="../diagrams/layout6.xml"/><Relationship Id="rId7" Type="http://schemas.openxmlformats.org/officeDocument/2006/relationships/image" Target="../media/image16.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D7FB9F-B8A6-5EED-C65E-F00123700CD5}"/>
              </a:ext>
            </a:extLst>
          </p:cNvPr>
          <p:cNvSpPr/>
          <p:nvPr/>
        </p:nvSpPr>
        <p:spPr>
          <a:xfrm>
            <a:off x="561710" y="472044"/>
            <a:ext cx="11305309" cy="5913912"/>
          </a:xfrm>
          <a:prstGeom prst="rect">
            <a:avLst/>
          </a:prstGeom>
          <a:solidFill>
            <a:schemeClr val="tx1">
              <a:alpha val="7000"/>
            </a:schemeClr>
          </a:solidFill>
          <a:ln>
            <a:noFill/>
          </a:ln>
          <a:effectLst>
            <a:glow rad="127000">
              <a:schemeClr val="accent1">
                <a:alpha val="0"/>
              </a:schemeClr>
            </a:glow>
            <a:outerShdw blurRad="50800" dist="50800" dir="5400000" algn="ctr" rotWithShape="0">
              <a:srgbClr val="000000">
                <a:alpha val="2000"/>
              </a:srgbClr>
            </a:outerShdw>
            <a:reflection stA="0" endPos="650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useBgFill="1">
        <p:nvSpPr>
          <p:cNvPr id="24" name="Rectangle 17">
            <a:extLst>
              <a:ext uri="{FF2B5EF4-FFF2-40B4-BE49-F238E27FC236}">
                <a16:creationId xmlns:a16="http://schemas.microsoft.com/office/drawing/2014/main" id="{5ABA7F3F-D56F-4C06-84AC-03FC83B064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9">
            <a:extLst>
              <a:ext uri="{FF2B5EF4-FFF2-40B4-BE49-F238E27FC236}">
                <a16:creationId xmlns:a16="http://schemas.microsoft.com/office/drawing/2014/main" id="{715374B5-D7C8-4AA9-BE65-DB7A0CA9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21" name="Freeform 6">
              <a:extLst>
                <a:ext uri="{FF2B5EF4-FFF2-40B4-BE49-F238E27FC236}">
                  <a16:creationId xmlns:a16="http://schemas.microsoft.com/office/drawing/2014/main" id="{C73A7452-ED0F-4903-A620-8D103E556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accent1"/>
            </a:solidFill>
            <a:ln w="0">
              <a:noFill/>
              <a:prstDash val="solid"/>
              <a:round/>
              <a:headEnd/>
              <a:tailEnd/>
            </a:ln>
          </p:spPr>
        </p:sp>
        <p:sp>
          <p:nvSpPr>
            <p:cNvPr id="26" name="Freeform 6">
              <a:extLst>
                <a:ext uri="{FF2B5EF4-FFF2-40B4-BE49-F238E27FC236}">
                  <a16:creationId xmlns:a16="http://schemas.microsoft.com/office/drawing/2014/main" id="{F6A3F6CE-D581-4C37-8822-4F4A68325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2"/>
            </a:solidFill>
            <a:ln w="0">
              <a:noFill/>
              <a:prstDash val="solid"/>
              <a:round/>
              <a:headEnd/>
              <a:tailEnd/>
            </a:ln>
          </p:spPr>
        </p:sp>
      </p:grpSp>
      <p:sp>
        <p:nvSpPr>
          <p:cNvPr id="4" name="TextBox 3">
            <a:extLst>
              <a:ext uri="{FF2B5EF4-FFF2-40B4-BE49-F238E27FC236}">
                <a16:creationId xmlns:a16="http://schemas.microsoft.com/office/drawing/2014/main" id="{EAA0EF9A-0E62-11F2-2C39-176966B0FEED}"/>
              </a:ext>
            </a:extLst>
          </p:cNvPr>
          <p:cNvSpPr txBox="1"/>
          <p:nvPr/>
        </p:nvSpPr>
        <p:spPr>
          <a:xfrm>
            <a:off x="1915128" y="1788454"/>
            <a:ext cx="8361229" cy="2098226"/>
          </a:xfrm>
          <a:prstGeom prst="rect">
            <a:avLst/>
          </a:prstGeom>
        </p:spPr>
        <p:txBody>
          <a:bodyPr vert="horz" lIns="91440" tIns="45720" rIns="91440" bIns="45720" rtlCol="0" anchor="b">
            <a:normAutofit/>
          </a:bodyPr>
          <a:lstStyle/>
          <a:p>
            <a:pPr algn="ctr" defTabSz="914400">
              <a:lnSpc>
                <a:spcPct val="89000"/>
              </a:lnSpc>
              <a:spcBef>
                <a:spcPct val="0"/>
              </a:spcBef>
              <a:spcAft>
                <a:spcPts val="600"/>
              </a:spcAft>
            </a:pPr>
            <a:endParaRPr lang="en-US" sz="4500" b="1" cap="all" dirty="0">
              <a:solidFill>
                <a:schemeClr val="tx2"/>
              </a:solidFill>
              <a:latin typeface="+mj-lt"/>
              <a:ea typeface="+mj-ea"/>
              <a:cs typeface="+mj-cs"/>
            </a:endParaRPr>
          </a:p>
        </p:txBody>
      </p:sp>
      <p:pic>
        <p:nvPicPr>
          <p:cNvPr id="3" name="Picture 2">
            <a:extLst>
              <a:ext uri="{FF2B5EF4-FFF2-40B4-BE49-F238E27FC236}">
                <a16:creationId xmlns:a16="http://schemas.microsoft.com/office/drawing/2014/main" id="{102B8F3D-393D-E7B9-E8A7-3797710AA81C}"/>
              </a:ext>
            </a:extLst>
          </p:cNvPr>
          <p:cNvPicPr>
            <a:picLocks noChangeAspect="1"/>
          </p:cNvPicPr>
          <p:nvPr/>
        </p:nvPicPr>
        <p:blipFill>
          <a:blip r:embed="rId2">
            <a:alphaModFix amt="63000"/>
            <a:extLst>
              <a:ext uri="{BEBA8EAE-BF5A-486C-A8C5-ECC9F3942E4B}">
                <a14:imgProps xmlns:a14="http://schemas.microsoft.com/office/drawing/2010/main">
                  <a14:imgLayer r:embed="rId3">
                    <a14:imgEffect>
                      <a14:sharpenSoften amount="-34000"/>
                    </a14:imgEffect>
                    <a14:imgEffect>
                      <a14:colorTemperature colorTemp="7862"/>
                    </a14:imgEffect>
                    <a14:imgEffect>
                      <a14:saturation sat="86000"/>
                    </a14:imgEffect>
                  </a14:imgLayer>
                </a14:imgProps>
              </a:ext>
              <a:ext uri="{28A0092B-C50C-407E-A947-70E740481C1C}">
                <a14:useLocalDpi xmlns:a14="http://schemas.microsoft.com/office/drawing/2010/main" val="0"/>
              </a:ext>
            </a:extLst>
          </a:blip>
          <a:srcRect/>
          <a:stretch/>
        </p:blipFill>
        <p:spPr>
          <a:xfrm>
            <a:off x="0" y="-608131"/>
            <a:ext cx="12192000" cy="8989621"/>
          </a:xfrm>
          <a:prstGeom prst="rect">
            <a:avLst/>
          </a:prstGeom>
          <a:ln>
            <a:noFill/>
          </a:ln>
          <a:effectLst>
            <a:glow rad="673100">
              <a:schemeClr val="accent1">
                <a:alpha val="40000"/>
              </a:schemeClr>
            </a:glow>
            <a:outerShdw blurRad="292100" dist="139700" dir="2700000" algn="tl" rotWithShape="0">
              <a:srgbClr val="333333">
                <a:alpha val="65000"/>
              </a:srgbClr>
            </a:outerShdw>
          </a:effectLst>
          <a:scene3d>
            <a:camera prst="orthographicFront"/>
            <a:lightRig rig="morning" dir="t"/>
          </a:scene3d>
        </p:spPr>
      </p:pic>
      <p:sp>
        <p:nvSpPr>
          <p:cNvPr id="6" name="TextBox 5">
            <a:extLst>
              <a:ext uri="{FF2B5EF4-FFF2-40B4-BE49-F238E27FC236}">
                <a16:creationId xmlns:a16="http://schemas.microsoft.com/office/drawing/2014/main" id="{C62CF737-2847-7D05-363C-7A424171F6BF}"/>
              </a:ext>
            </a:extLst>
          </p:cNvPr>
          <p:cNvSpPr txBox="1"/>
          <p:nvPr/>
        </p:nvSpPr>
        <p:spPr>
          <a:xfrm>
            <a:off x="1312221" y="2205116"/>
            <a:ext cx="9804285" cy="3050643"/>
          </a:xfrm>
          <a:prstGeom prst="rect">
            <a:avLst/>
          </a:prstGeom>
          <a:noFill/>
          <a:effectLst/>
        </p:spPr>
        <p:txBody>
          <a:bodyPr wrap="square">
            <a:spAutoFit/>
          </a:bodyPr>
          <a:lstStyle/>
          <a:p>
            <a:pPr algn="ctr" defTabSz="914400">
              <a:lnSpc>
                <a:spcPct val="89000"/>
              </a:lnSpc>
              <a:spcBef>
                <a:spcPct val="0"/>
              </a:spcBef>
              <a:spcAft>
                <a:spcPts val="600"/>
              </a:spcAft>
            </a:pPr>
            <a:r>
              <a:rPr lang="en-US" sz="7200" b="1" cap="all" dirty="0">
                <a:latin typeface="+mj-lt"/>
                <a:ea typeface="+mj-ea"/>
                <a:cs typeface="+mj-cs"/>
              </a:rPr>
              <a:t>UNDERSTANDING NEW CRIMINAL LAWS FROM BANKING PERSPECTIVE</a:t>
            </a:r>
          </a:p>
        </p:txBody>
      </p:sp>
    </p:spTree>
    <p:extLst>
      <p:ext uri="{BB962C8B-B14F-4D97-AF65-F5344CB8AC3E}">
        <p14:creationId xmlns:p14="http://schemas.microsoft.com/office/powerpoint/2010/main" val="87185248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Old wrinkled hands with some coins">
            <a:extLst>
              <a:ext uri="{FF2B5EF4-FFF2-40B4-BE49-F238E27FC236}">
                <a16:creationId xmlns:a16="http://schemas.microsoft.com/office/drawing/2014/main" id="{68007CB9-8F1E-8131-25CA-56D87E977DA4}"/>
              </a:ext>
            </a:extLst>
          </p:cNvPr>
          <p:cNvPicPr>
            <a:picLocks noChangeAspect="1"/>
          </p:cNvPicPr>
          <p:nvPr/>
        </p:nvPicPr>
        <p:blipFill rotWithShape="1">
          <a:blip r:embed="rId2">
            <a:alphaModFix amt="35000"/>
          </a:blip>
          <a:srcRect b="15730"/>
          <a:stretch/>
        </p:blipFill>
        <p:spPr>
          <a:xfrm>
            <a:off x="-1" y="10"/>
            <a:ext cx="12192001" cy="6857990"/>
          </a:xfrm>
          <a:prstGeom prst="rect">
            <a:avLst/>
          </a:prstGeom>
        </p:spPr>
      </p:pic>
      <p:sp>
        <p:nvSpPr>
          <p:cNvPr id="2" name="Title 1">
            <a:extLst>
              <a:ext uri="{FF2B5EF4-FFF2-40B4-BE49-F238E27FC236}">
                <a16:creationId xmlns:a16="http://schemas.microsoft.com/office/drawing/2014/main" id="{04F292AE-2858-5F63-EB05-EAA72F0FCFE9}"/>
              </a:ext>
            </a:extLst>
          </p:cNvPr>
          <p:cNvSpPr>
            <a:spLocks noGrp="1"/>
          </p:cNvSpPr>
          <p:nvPr>
            <p:ph type="title"/>
          </p:nvPr>
        </p:nvSpPr>
        <p:spPr/>
        <p:txBody>
          <a:bodyPr>
            <a:normAutofit fontScale="90000"/>
          </a:bodyPr>
          <a:lstStyle/>
          <a:p>
            <a:r>
              <a:rPr lang="en-US" b="1" dirty="0"/>
              <a:t>CHAPTER XVII (S. 303-334, BNS) DEALING IN OFFENCES AGAINST PROPERTY</a:t>
            </a:r>
            <a:endParaRPr lang="en-IN" b="1" dirty="0"/>
          </a:p>
        </p:txBody>
      </p:sp>
      <p:sp>
        <p:nvSpPr>
          <p:cNvPr id="3" name="Content Placeholder 2">
            <a:extLst>
              <a:ext uri="{FF2B5EF4-FFF2-40B4-BE49-F238E27FC236}">
                <a16:creationId xmlns:a16="http://schemas.microsoft.com/office/drawing/2014/main" id="{87AA9757-DBD6-4839-1F61-BE79DDBD37BD}"/>
              </a:ext>
            </a:extLst>
          </p:cNvPr>
          <p:cNvSpPr>
            <a:spLocks noGrp="1"/>
          </p:cNvSpPr>
          <p:nvPr>
            <p:ph idx="1"/>
          </p:nvPr>
        </p:nvSpPr>
        <p:spPr>
          <a:xfrm>
            <a:off x="1371599" y="2285999"/>
            <a:ext cx="10325595" cy="4067299"/>
          </a:xfrm>
        </p:spPr>
        <p:txBody>
          <a:bodyPr>
            <a:normAutofit/>
          </a:bodyPr>
          <a:lstStyle/>
          <a:p>
            <a:pPr algn="just">
              <a:buFont typeface="Wingdings" panose="05000000000000000000" pitchFamily="2" charset="2"/>
              <a:buChar char="q"/>
            </a:pPr>
            <a:r>
              <a:rPr lang="en-US" sz="1900" dirty="0"/>
              <a:t>THEFT, EXTORTION, ROBBERY, DACOITY, MISAPPROPRIATION, BREACH OF TRUST, FRAUD AND CHEATING ARE KEPT UNDER THE SAME HEAD “</a:t>
            </a:r>
            <a:r>
              <a:rPr lang="en-US" sz="1900" i="1" dirty="0"/>
              <a:t>OF OFFENCES AGAINST PROPERTY</a:t>
            </a:r>
            <a:r>
              <a:rPr lang="en-US" sz="1900" dirty="0"/>
              <a:t>” UNDER THE BNS.</a:t>
            </a:r>
          </a:p>
          <a:p>
            <a:pPr algn="just">
              <a:buFont typeface="Wingdings" panose="05000000000000000000" pitchFamily="2" charset="2"/>
              <a:buChar char="q"/>
            </a:pPr>
            <a:r>
              <a:rPr lang="en-US" sz="1900" dirty="0"/>
              <a:t>IN THE BANKING SECTOR, THE MOST COMMON OUT OF THESE OFFENCES WOULD BE  </a:t>
            </a:r>
          </a:p>
          <a:p>
            <a:pPr marL="0" indent="0" algn="just">
              <a:spcBef>
                <a:spcPts val="0"/>
              </a:spcBef>
              <a:buNone/>
            </a:pPr>
            <a:r>
              <a:rPr lang="en-US" sz="1900" dirty="0"/>
              <a:t>	(1)	MISAPPROPRIATION (S.314-315)</a:t>
            </a:r>
          </a:p>
          <a:p>
            <a:pPr marL="0" indent="0" algn="just">
              <a:spcBef>
                <a:spcPts val="0"/>
              </a:spcBef>
              <a:buNone/>
            </a:pPr>
            <a:r>
              <a:rPr lang="en-US" sz="1900" dirty="0"/>
              <a:t>	(2)           CRIMINAL BREACH OF TRUST (S.316)</a:t>
            </a:r>
          </a:p>
          <a:p>
            <a:pPr marL="0" indent="0" algn="just">
              <a:spcBef>
                <a:spcPts val="0"/>
              </a:spcBef>
              <a:buNone/>
            </a:pPr>
            <a:r>
              <a:rPr lang="en-US" sz="1900" dirty="0"/>
              <a:t>	(3)	CHEATING (S.318-319)</a:t>
            </a:r>
          </a:p>
          <a:p>
            <a:pPr marL="0" indent="0" algn="just">
              <a:spcBef>
                <a:spcPts val="0"/>
              </a:spcBef>
              <a:buNone/>
            </a:pPr>
            <a:r>
              <a:rPr lang="en-US" sz="1900" dirty="0"/>
              <a:t>	(4)	FRAUD (S.320-323)</a:t>
            </a:r>
          </a:p>
          <a:p>
            <a:pPr algn="just">
              <a:buFont typeface="Wingdings" panose="05000000000000000000" pitchFamily="2" charset="2"/>
              <a:buChar char="q"/>
            </a:pPr>
            <a:r>
              <a:rPr lang="en-US" sz="1900" dirty="0"/>
              <a:t>THERE HAVE BEEN VARIOUS INSTANCES OF SUCH WRONGDOINGS EITHER BY AN EMPLOYEE OR BY A CUSTOMER OR BY A THIRD PARTY WHICH HAS EVENTUALLY LED TO LOSS OF REPUTATION AND FINANCIAL LOSS TO THE BANK. THE BANK OFFICERS AND EMPLOYEES ARE REQUIRED TO CAREFULLY CONDUCT THE DUE-DILIGENCE IN ALL SUCH TRANSACTIONS TO AVOID ANY PENAL LIABILITY IN FUTURE. </a:t>
            </a:r>
          </a:p>
          <a:p>
            <a:pPr algn="just"/>
            <a:endParaRPr lang="en-IN" sz="1900" dirty="0"/>
          </a:p>
        </p:txBody>
      </p:sp>
    </p:spTree>
    <p:extLst>
      <p:ext uri="{BB962C8B-B14F-4D97-AF65-F5344CB8AC3E}">
        <p14:creationId xmlns:p14="http://schemas.microsoft.com/office/powerpoint/2010/main" val="172627223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4" descr="A vintage weighing scales">
            <a:extLst>
              <a:ext uri="{FF2B5EF4-FFF2-40B4-BE49-F238E27FC236}">
                <a16:creationId xmlns:a16="http://schemas.microsoft.com/office/drawing/2014/main" id="{374EFB53-F5B7-9E75-DE6E-D6A80D0D979A}"/>
              </a:ext>
            </a:extLst>
          </p:cNvPr>
          <p:cNvPicPr>
            <a:picLocks noChangeAspect="1"/>
          </p:cNvPicPr>
          <p:nvPr/>
        </p:nvPicPr>
        <p:blipFill rotWithShape="1">
          <a:blip r:embed="rId2">
            <a:alphaModFix amt="35000"/>
          </a:blip>
          <a:srcRect t="18324" b="44129"/>
          <a:stretch/>
        </p:blipFill>
        <p:spPr>
          <a:xfrm>
            <a:off x="-1" y="10"/>
            <a:ext cx="12192001" cy="6857990"/>
          </a:xfrm>
          <a:prstGeom prst="rect">
            <a:avLst/>
          </a:prstGeom>
        </p:spPr>
      </p:pic>
      <p:sp>
        <p:nvSpPr>
          <p:cNvPr id="3" name="Content Placeholder 2">
            <a:extLst>
              <a:ext uri="{FF2B5EF4-FFF2-40B4-BE49-F238E27FC236}">
                <a16:creationId xmlns:a16="http://schemas.microsoft.com/office/drawing/2014/main" id="{4C65DE39-2CFE-EFE1-FA34-DF565BCD46C3}"/>
              </a:ext>
            </a:extLst>
          </p:cNvPr>
          <p:cNvSpPr>
            <a:spLocks noGrp="1"/>
          </p:cNvSpPr>
          <p:nvPr>
            <p:ph idx="1"/>
          </p:nvPr>
        </p:nvSpPr>
        <p:spPr>
          <a:xfrm>
            <a:off x="991589" y="492826"/>
            <a:ext cx="10848109" cy="5943600"/>
          </a:xfrm>
        </p:spPr>
        <p:txBody>
          <a:bodyPr>
            <a:normAutofit/>
          </a:bodyPr>
          <a:lstStyle/>
          <a:p>
            <a:pPr algn="just">
              <a:buFont typeface="Wingdings" panose="05000000000000000000" pitchFamily="2" charset="2"/>
              <a:buChar char="q"/>
            </a:pPr>
            <a:r>
              <a:rPr lang="en-US" dirty="0"/>
              <a:t>MOREOVER, THE EMPLOYEE OF BANK IN THEIR OFFICIAL CAPACITY CAN BE PROSECUTED EVEN IF BANK IS NOT A PARTY TO THE PROCEEDINGS.</a:t>
            </a:r>
          </a:p>
          <a:p>
            <a:pPr algn="just">
              <a:buFont typeface="Wingdings" panose="05000000000000000000" pitchFamily="2" charset="2"/>
              <a:buChar char="q"/>
            </a:pPr>
            <a:r>
              <a:rPr lang="en-US" dirty="0"/>
              <a:t>“</a:t>
            </a:r>
            <a:r>
              <a:rPr lang="en-US" i="1" dirty="0"/>
              <a:t>ZERO ULTIMATE LOSS</a:t>
            </a:r>
            <a:r>
              <a:rPr lang="en-US" dirty="0"/>
              <a:t>” IS IRRELEVANT FOR DETERMINING GUILT UNDER SECTION  S.316, BNS.</a:t>
            </a:r>
          </a:p>
          <a:p>
            <a:pPr algn="just">
              <a:buFont typeface="Wingdings" panose="05000000000000000000" pitchFamily="2" charset="2"/>
              <a:buChar char="q"/>
            </a:pPr>
            <a:r>
              <a:rPr lang="en-US" dirty="0"/>
              <a:t>A RECENT SUCH EXAMPLE IS MISAPPROPRIATION OF HUGE AMOUNTS OF MONEY IN BHOPAL ALLEGED TO HAVE BEEN DONE BY A FORMER EMPLOYEE OF AXIS BANK.</a:t>
            </a:r>
          </a:p>
          <a:p>
            <a:pPr algn="just">
              <a:buFont typeface="Wingdings" panose="05000000000000000000" pitchFamily="2" charset="2"/>
              <a:buChar char="q"/>
            </a:pPr>
            <a:r>
              <a:rPr lang="en-US" dirty="0"/>
              <a:t>FOR EXAMPLE - CYBER FRAUD, BEING ONE OF THE BIGGEST MENACE IN THE BANKING INDUSTRY, WILL ATTRACT THE PROVISIONS OF THIS CHAPTER, APART FROM PROVISIONS UNDER THE INFORMATION TECHNOLOGY ACT, 2000.</a:t>
            </a:r>
          </a:p>
          <a:p>
            <a:pPr algn="just">
              <a:buFont typeface="Wingdings" panose="05000000000000000000" pitchFamily="2" charset="2"/>
              <a:buChar char="q"/>
            </a:pPr>
            <a:r>
              <a:rPr lang="en-US" dirty="0"/>
              <a:t>ONLINE IDENTITY THEFT- IMPERSONATING SOMEONE ON SOCIAL MEDIA OR CREATING FAKE PROFILES TO DECEIVE OTHERS. PHISHING SCAMS: SENDING FRAUDULENT EMAILS OR MESSAGES PRETENDING TO BE A TRUSTED ENTITY TO EXTRACT PERSONAL INFORMATION.</a:t>
            </a:r>
            <a:endParaRPr lang="en-IN" dirty="0"/>
          </a:p>
          <a:p>
            <a:pPr algn="just">
              <a:buFont typeface="Wingdings" panose="05000000000000000000" pitchFamily="2" charset="2"/>
              <a:buChar char="q"/>
            </a:pPr>
            <a:r>
              <a:rPr lang="en-US" dirty="0"/>
              <a:t>FOR EXAMPLE- JOHN HAS TAKEN A LOAN FROM A BANK, PROVIDING HIS HOUSE AS COLLATERAL. ANTICIPATING HIS INABILITY TO REPAY THE LOAN, JOHN FRAUDULENTLY TRANSFERS THE TITLE OF HIS HOUSE TO HIS FRIEND MIKE WITHOUT INFORMING THE BANK, INTENDING TO KEEP THE HOUSE OUT OF THE BANK'S REACH IN CASE OF A DEFAULT.  THIS WILL AMOUNT TO FRAUD UNDER BNS.</a:t>
            </a:r>
            <a:endParaRPr lang="en-IN" b="1" dirty="0"/>
          </a:p>
          <a:p>
            <a:pPr algn="just"/>
            <a:endParaRPr lang="en-IN" sz="1400" dirty="0"/>
          </a:p>
        </p:txBody>
      </p:sp>
    </p:spTree>
    <p:extLst>
      <p:ext uri="{BB962C8B-B14F-4D97-AF65-F5344CB8AC3E}">
        <p14:creationId xmlns:p14="http://schemas.microsoft.com/office/powerpoint/2010/main" val="409493877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02186-CDC3-EE2D-161F-D61EFAFD5126}"/>
              </a:ext>
            </a:extLst>
          </p:cNvPr>
          <p:cNvSpPr>
            <a:spLocks noGrp="1"/>
          </p:cNvSpPr>
          <p:nvPr>
            <p:ph type="title"/>
          </p:nvPr>
        </p:nvSpPr>
        <p:spPr>
          <a:xfrm>
            <a:off x="5267079" y="362608"/>
            <a:ext cx="6176776" cy="1485900"/>
          </a:xfrm>
        </p:spPr>
        <p:txBody>
          <a:bodyPr>
            <a:normAutofit fontScale="90000"/>
          </a:bodyPr>
          <a:lstStyle/>
          <a:p>
            <a:pPr algn="just"/>
            <a:r>
              <a:rPr lang="en-US" sz="3400" b="1" dirty="0"/>
              <a:t>CHAPTER XVIII (S. 335-350) DEALING IN OFFENCES RELATING TO DOCUMENTS AND PROPERTY MARKS</a:t>
            </a:r>
            <a:endParaRPr lang="en-IN" sz="3400" b="1" dirty="0"/>
          </a:p>
        </p:txBody>
      </p:sp>
      <p:sp>
        <p:nvSpPr>
          <p:cNvPr id="3" name="Content Placeholder 2">
            <a:extLst>
              <a:ext uri="{FF2B5EF4-FFF2-40B4-BE49-F238E27FC236}">
                <a16:creationId xmlns:a16="http://schemas.microsoft.com/office/drawing/2014/main" id="{1AC74DE0-22B8-0328-E6F4-A11287FC1CAE}"/>
              </a:ext>
            </a:extLst>
          </p:cNvPr>
          <p:cNvSpPr>
            <a:spLocks noGrp="1"/>
          </p:cNvSpPr>
          <p:nvPr>
            <p:ph idx="1"/>
          </p:nvPr>
        </p:nvSpPr>
        <p:spPr>
          <a:xfrm>
            <a:off x="5100823" y="2285999"/>
            <a:ext cx="6453867" cy="4209393"/>
          </a:xfrm>
        </p:spPr>
        <p:txBody>
          <a:bodyPr>
            <a:normAutofit fontScale="92500" lnSpcReduction="10000"/>
          </a:bodyPr>
          <a:lstStyle/>
          <a:p>
            <a:pPr algn="just">
              <a:buFont typeface="Wingdings" panose="05000000000000000000" pitchFamily="2" charset="2"/>
              <a:buChar char="q"/>
            </a:pPr>
            <a:r>
              <a:rPr lang="en-US" sz="1800" dirty="0"/>
              <a:t>THE LAST CHAPTER WHICH WOULD BE RELEVANT UNDER BNS IS CHAPTER XVIII, ESSENTIALLY DEALING WITH FORGERY. IN LAYMAN TERMS FORGERY IS CREATING A FALSE DOCUMENT EITHER BY PUTTING SOMEONE ELSE’S SIGNATURE, SEALS ETC. OR PROVIDING IT AUTHENTICITY BY MAKING ANY MARK OVER IT.</a:t>
            </a:r>
          </a:p>
          <a:p>
            <a:pPr algn="just">
              <a:buFont typeface="Wingdings" panose="05000000000000000000" pitchFamily="2" charset="2"/>
              <a:buChar char="q"/>
            </a:pPr>
            <a:r>
              <a:rPr lang="en-US" sz="1800" dirty="0"/>
              <a:t>FORGERY OF A VALUABLE SECURITY CAN LAND ONE IN JAIL WITH LIFE IMPRISONMENT UNDER S.338 OF BNS.</a:t>
            </a:r>
          </a:p>
          <a:p>
            <a:pPr algn="just">
              <a:buFont typeface="Wingdings" panose="05000000000000000000" pitchFamily="2" charset="2"/>
              <a:buChar char="q"/>
            </a:pPr>
            <a:r>
              <a:rPr lang="en-US" sz="1800" dirty="0"/>
              <a:t>THIS CHAPTER ALSO INCLUDES S.344 WHICH PROVIDES A PUNISHMENT OF UPTO 7 YEARS FOR FALSIFICATION OF ACCOUNTS WITH AN INTENTION TO DEFRAUD.</a:t>
            </a:r>
          </a:p>
          <a:p>
            <a:pPr algn="just">
              <a:buFont typeface="Wingdings" panose="05000000000000000000" pitchFamily="2" charset="2"/>
              <a:buChar char="q"/>
            </a:pPr>
            <a:r>
              <a:rPr lang="en-US" sz="1800" dirty="0"/>
              <a:t>THE FORGERY IS NOT ONLY LIMITED TO DOCUMENTS BUT ALSO ELECTRONIC RECORD AND AFFIXING ELECTRONIC SIGNATURES (S.340, BNS)</a:t>
            </a:r>
          </a:p>
          <a:p>
            <a:pPr algn="just">
              <a:buFont typeface="Wingdings" panose="05000000000000000000" pitchFamily="2" charset="2"/>
              <a:buChar char="q"/>
            </a:pPr>
            <a:r>
              <a:rPr lang="en-US" sz="1800" dirty="0"/>
              <a:t>BANK EMPLOYEES ARE OBLIGATED TO ENSURE THAT THERE ARE NO BLANKS ETC. IN A LOAN APPLICATION FORM,  AS IT CAN LEAD TO FORGERY.</a:t>
            </a:r>
          </a:p>
          <a:p>
            <a:pPr algn="just"/>
            <a:endParaRPr lang="en-US" sz="1800" dirty="0"/>
          </a:p>
          <a:p>
            <a:pPr marL="0" indent="0" algn="just">
              <a:buNone/>
            </a:pPr>
            <a:endParaRPr lang="en-US" sz="1800" dirty="0"/>
          </a:p>
          <a:p>
            <a:pPr algn="just"/>
            <a:endParaRPr lang="en-IN" sz="1800" dirty="0"/>
          </a:p>
        </p:txBody>
      </p:sp>
      <p:pic>
        <p:nvPicPr>
          <p:cNvPr id="13" name="Picture 4" descr="Pen placed on top of a signature line">
            <a:extLst>
              <a:ext uri="{FF2B5EF4-FFF2-40B4-BE49-F238E27FC236}">
                <a16:creationId xmlns:a16="http://schemas.microsoft.com/office/drawing/2014/main" id="{587617A3-FBC4-0926-1778-8CB92F44613F}"/>
              </a:ext>
            </a:extLst>
          </p:cNvPr>
          <p:cNvPicPr>
            <a:picLocks noChangeAspect="1"/>
          </p:cNvPicPr>
          <p:nvPr/>
        </p:nvPicPr>
        <p:blipFill rotWithShape="1">
          <a:blip r:embed="rId2"/>
          <a:srcRect l="53663" r="3768" b="-1"/>
          <a:stretch/>
        </p:blipFill>
        <p:spPr>
          <a:xfrm>
            <a:off x="-1" y="10"/>
            <a:ext cx="4373546" cy="6857990"/>
          </a:xfrm>
          <a:prstGeom prst="rect">
            <a:avLst/>
          </a:prstGeom>
        </p:spPr>
      </p:pic>
    </p:spTree>
    <p:extLst>
      <p:ext uri="{BB962C8B-B14F-4D97-AF65-F5344CB8AC3E}">
        <p14:creationId xmlns:p14="http://schemas.microsoft.com/office/powerpoint/2010/main" val="290591883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18" name="Content Placeholder 2">
            <a:extLst>
              <a:ext uri="{FF2B5EF4-FFF2-40B4-BE49-F238E27FC236}">
                <a16:creationId xmlns:a16="http://schemas.microsoft.com/office/drawing/2014/main" id="{BCCDC2D5-361F-C340-F2D2-7B8E1E8AB0DD}"/>
              </a:ext>
            </a:extLst>
          </p:cNvPr>
          <p:cNvGraphicFramePr>
            <a:graphicFrameLocks noGrp="1"/>
          </p:cNvGraphicFramePr>
          <p:nvPr>
            <p:ph idx="1"/>
            <p:extLst>
              <p:ext uri="{D42A27DB-BD31-4B8C-83A1-F6EECF244321}">
                <p14:modId xmlns:p14="http://schemas.microsoft.com/office/powerpoint/2010/main" val="3141365500"/>
              </p:ext>
            </p:extLst>
          </p:nvPr>
        </p:nvGraphicFramePr>
        <p:xfrm>
          <a:off x="998347" y="484636"/>
          <a:ext cx="10682562" cy="5697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9667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9090D-4F35-F418-97A8-1A7CC54122DC}"/>
              </a:ext>
            </a:extLst>
          </p:cNvPr>
          <p:cNvSpPr>
            <a:spLocks noGrp="1"/>
          </p:cNvSpPr>
          <p:nvPr>
            <p:ph type="title"/>
          </p:nvPr>
        </p:nvSpPr>
        <p:spPr>
          <a:xfrm>
            <a:off x="1091343" y="-1582763"/>
            <a:ext cx="3299579" cy="10022774"/>
          </a:xfrm>
        </p:spPr>
        <p:txBody>
          <a:bodyPr anchor="ctr">
            <a:normAutofit/>
          </a:bodyPr>
          <a:lstStyle/>
          <a:p>
            <a:pPr algn="ctr"/>
            <a:r>
              <a:rPr lang="en-US" dirty="0"/>
              <a:t>ORGANIZED CRIME -S.111 </a:t>
            </a:r>
            <a:br>
              <a:rPr lang="en-US" dirty="0"/>
            </a:br>
            <a:r>
              <a:rPr lang="en-US" dirty="0"/>
              <a:t>(NEW SECTION)</a:t>
            </a:r>
            <a:endParaRPr lang="en-IN" dirty="0"/>
          </a:p>
        </p:txBody>
      </p:sp>
      <p:graphicFrame>
        <p:nvGraphicFramePr>
          <p:cNvPr id="5" name="Content Placeholder 2">
            <a:extLst>
              <a:ext uri="{FF2B5EF4-FFF2-40B4-BE49-F238E27FC236}">
                <a16:creationId xmlns:a16="http://schemas.microsoft.com/office/drawing/2014/main" id="{A583F11C-8A16-804C-19F8-AB6671224005}"/>
              </a:ext>
            </a:extLst>
          </p:cNvPr>
          <p:cNvGraphicFramePr>
            <a:graphicFrameLocks noGrp="1"/>
          </p:cNvGraphicFramePr>
          <p:nvPr>
            <p:ph idx="1"/>
            <p:extLst>
              <p:ext uri="{D42A27DB-BD31-4B8C-83A1-F6EECF244321}">
                <p14:modId xmlns:p14="http://schemas.microsoft.com/office/powerpoint/2010/main" val="176036833"/>
              </p:ext>
            </p:extLst>
          </p:nvPr>
        </p:nvGraphicFramePr>
        <p:xfrm>
          <a:off x="4901472" y="639705"/>
          <a:ext cx="6506304" cy="5577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4540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098" name="Picture 2" descr="Dip in snatching cases compared to last year in Delhi: Police data">
            <a:extLst>
              <a:ext uri="{FF2B5EF4-FFF2-40B4-BE49-F238E27FC236}">
                <a16:creationId xmlns:a16="http://schemas.microsoft.com/office/drawing/2014/main" id="{3187DB3F-554A-D2A0-05D9-4AEFE47275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61" b="705"/>
          <a:stretch/>
        </p:blipFill>
        <p:spPr bwMode="auto">
          <a:xfrm>
            <a:off x="-1" y="10"/>
            <a:ext cx="12188652"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3" name="Rectangle 4102">
            <a:extLst>
              <a:ext uri="{FF2B5EF4-FFF2-40B4-BE49-F238E27FC236}">
                <a16:creationId xmlns:a16="http://schemas.microsoft.com/office/drawing/2014/main" id="{2078F889-8780-48D5-8B9E-DF8B130637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8BA975-CFE1-1FB0-3420-1B426C70654D}"/>
              </a:ext>
            </a:extLst>
          </p:cNvPr>
          <p:cNvSpPr>
            <a:spLocks noGrp="1"/>
          </p:cNvSpPr>
          <p:nvPr>
            <p:ph type="title"/>
          </p:nvPr>
        </p:nvSpPr>
        <p:spPr>
          <a:xfrm>
            <a:off x="1371600" y="685800"/>
            <a:ext cx="9601200" cy="1485900"/>
          </a:xfrm>
        </p:spPr>
        <p:txBody>
          <a:bodyPr>
            <a:normAutofit fontScale="90000"/>
          </a:bodyPr>
          <a:lstStyle/>
          <a:p>
            <a:pPr algn="ctr"/>
            <a:r>
              <a:rPr lang="en-US" sz="4100" b="1" dirty="0">
                <a:solidFill>
                  <a:schemeClr val="bg2"/>
                </a:solidFill>
              </a:rPr>
              <a:t>KEY CHANGES BROUGHT BY </a:t>
            </a:r>
            <a:br>
              <a:rPr lang="en-US" sz="4100" b="1" dirty="0">
                <a:solidFill>
                  <a:schemeClr val="bg2"/>
                </a:solidFill>
              </a:rPr>
            </a:br>
            <a:r>
              <a:rPr lang="en-US" sz="4100" b="1" dirty="0">
                <a:solidFill>
                  <a:schemeClr val="bg2"/>
                </a:solidFill>
              </a:rPr>
              <a:t>BHARTIYA NYAY SANHITA,2023 </a:t>
            </a:r>
            <a:br>
              <a:rPr lang="en-US" sz="4100" b="1" dirty="0">
                <a:solidFill>
                  <a:schemeClr val="bg2"/>
                </a:solidFill>
              </a:rPr>
            </a:br>
            <a:r>
              <a:rPr lang="en-US" sz="4100" b="1" dirty="0">
                <a:solidFill>
                  <a:schemeClr val="bg2"/>
                </a:solidFill>
              </a:rPr>
              <a:t>(UNRELATED TO BANKING)</a:t>
            </a:r>
            <a:endParaRPr lang="en-IN" sz="4100" b="1" dirty="0">
              <a:solidFill>
                <a:schemeClr val="bg2"/>
              </a:solidFill>
            </a:endParaRPr>
          </a:p>
        </p:txBody>
      </p:sp>
      <p:sp>
        <p:nvSpPr>
          <p:cNvPr id="4105" name="Rectangle 4104">
            <a:extLst>
              <a:ext uri="{FF2B5EF4-FFF2-40B4-BE49-F238E27FC236}">
                <a16:creationId xmlns:a16="http://schemas.microsoft.com/office/drawing/2014/main" id="{3A4CABA2-22A0-44B2-BD92-28FF73FCEA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DD58234-4439-CC8E-A8C4-F20AC0BA59B2}"/>
              </a:ext>
            </a:extLst>
          </p:cNvPr>
          <p:cNvSpPr>
            <a:spLocks noGrp="1"/>
          </p:cNvSpPr>
          <p:nvPr>
            <p:ph idx="1"/>
          </p:nvPr>
        </p:nvSpPr>
        <p:spPr>
          <a:xfrm>
            <a:off x="1502228" y="2590800"/>
            <a:ext cx="9601200" cy="3581400"/>
          </a:xfrm>
        </p:spPr>
        <p:txBody>
          <a:bodyPr>
            <a:normAutofit fontScale="92500" lnSpcReduction="10000"/>
          </a:bodyPr>
          <a:lstStyle/>
          <a:p>
            <a:pPr algn="just">
              <a:buFont typeface="Wingdings" panose="05000000000000000000" pitchFamily="2" charset="2"/>
              <a:buChar char="q"/>
            </a:pPr>
            <a:r>
              <a:rPr lang="en-US" sz="3200" dirty="0">
                <a:solidFill>
                  <a:schemeClr val="bg2"/>
                </a:solidFill>
              </a:rPr>
              <a:t>ABETMENT OF AN OFFENCE COMMITTED IN INDIA BY A PERSON OUTSIDE INDIA IS NOW AN OFFENCE UNDER S. 48 OF BNS. </a:t>
            </a:r>
          </a:p>
          <a:p>
            <a:pPr algn="just">
              <a:buFont typeface="Wingdings" panose="05000000000000000000" pitchFamily="2" charset="2"/>
              <a:buChar char="q"/>
            </a:pPr>
            <a:r>
              <a:rPr lang="en-US" sz="3200" i="0" dirty="0">
                <a:solidFill>
                  <a:schemeClr val="bg2"/>
                </a:solidFill>
                <a:effectLst/>
              </a:rPr>
              <a:t>FALSE PROMISE OF MARRIAGE OR MARRYING BY SUPPRESING IDENTITY  NOW BECOME A SEPARATE OFFENCE UNDER SEC. 69, BNS.</a:t>
            </a:r>
          </a:p>
          <a:p>
            <a:pPr algn="just">
              <a:buFont typeface="Wingdings" panose="05000000000000000000" pitchFamily="2" charset="2"/>
              <a:buChar char="q"/>
            </a:pPr>
            <a:r>
              <a:rPr lang="en-US" sz="3200" dirty="0">
                <a:solidFill>
                  <a:schemeClr val="bg2"/>
                </a:solidFill>
              </a:rPr>
              <a:t>SNATCHING I.E. CHAIN SNATCHING OR SNATCHING OF A BAG IS NOW A SEPARATE OFFENCE UNDER S. 304, BNS </a:t>
            </a:r>
          </a:p>
        </p:txBody>
      </p:sp>
    </p:spTree>
    <p:extLst>
      <p:ext uri="{BB962C8B-B14F-4D97-AF65-F5344CB8AC3E}">
        <p14:creationId xmlns:p14="http://schemas.microsoft.com/office/powerpoint/2010/main" val="2836746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Checkmate in a chess game">
            <a:extLst>
              <a:ext uri="{FF2B5EF4-FFF2-40B4-BE49-F238E27FC236}">
                <a16:creationId xmlns:a16="http://schemas.microsoft.com/office/drawing/2014/main" id="{25D05564-F54A-42DA-DF8D-EDE44169175C}"/>
              </a:ext>
            </a:extLst>
          </p:cNvPr>
          <p:cNvPicPr>
            <a:picLocks noChangeAspect="1"/>
          </p:cNvPicPr>
          <p:nvPr/>
        </p:nvPicPr>
        <p:blipFill rotWithShape="1">
          <a:blip r:embed="rId2"/>
          <a:srcRect l="24590" r="27103" b="2"/>
          <a:stretch/>
        </p:blipFill>
        <p:spPr>
          <a:xfrm>
            <a:off x="-1" y="10"/>
            <a:ext cx="4373546" cy="6857990"/>
          </a:xfrm>
          <a:prstGeom prst="rect">
            <a:avLst/>
          </a:prstGeom>
        </p:spPr>
      </p:pic>
      <p:sp>
        <p:nvSpPr>
          <p:cNvPr id="3" name="Content Placeholder 2">
            <a:extLst>
              <a:ext uri="{FF2B5EF4-FFF2-40B4-BE49-F238E27FC236}">
                <a16:creationId xmlns:a16="http://schemas.microsoft.com/office/drawing/2014/main" id="{F42B4EA3-6831-27D2-10D9-56AF9F7DB50E}"/>
              </a:ext>
            </a:extLst>
          </p:cNvPr>
          <p:cNvSpPr>
            <a:spLocks noGrp="1"/>
          </p:cNvSpPr>
          <p:nvPr>
            <p:ph idx="1"/>
          </p:nvPr>
        </p:nvSpPr>
        <p:spPr>
          <a:xfrm>
            <a:off x="4887068" y="533570"/>
            <a:ext cx="6928880" cy="6324430"/>
          </a:xfrm>
        </p:spPr>
        <p:txBody>
          <a:bodyPr>
            <a:normAutofit/>
          </a:bodyPr>
          <a:lstStyle/>
          <a:p>
            <a:pPr algn="just">
              <a:buFont typeface="Wingdings" panose="05000000000000000000" pitchFamily="2" charset="2"/>
              <a:buChar char="q"/>
            </a:pPr>
            <a:r>
              <a:rPr lang="en-US" dirty="0"/>
              <a:t>SEDITION LAW IS OMITTED BUT A NEW FORM OF SEDITION AGAINST THE GOVERNMENT IS INTRODUCED UNDER SEC. 150.</a:t>
            </a:r>
          </a:p>
          <a:p>
            <a:pPr algn="just">
              <a:buFont typeface="Wingdings" panose="05000000000000000000" pitchFamily="2" charset="2"/>
              <a:buChar char="q"/>
            </a:pPr>
            <a:r>
              <a:rPr lang="en-IN" dirty="0"/>
              <a:t>SEC.377, OFFENCE OF ATTEMPT TO COMMIT SUICIDE, OFFENCE OF ADULTERY  FROM THE OLD IPC HAVE BEEN OMITTED.</a:t>
            </a:r>
          </a:p>
          <a:p>
            <a:pPr algn="just">
              <a:buFont typeface="Wingdings" panose="05000000000000000000" pitchFamily="2" charset="2"/>
              <a:buChar char="q"/>
            </a:pPr>
            <a:r>
              <a:rPr lang="en-IN" dirty="0"/>
              <a:t>MORE STRINGENT PUNISHMENTS HAVE BEEN ENACTED FOR OFFENCES AGAINST WOMEN AND CHILDREN. </a:t>
            </a:r>
          </a:p>
          <a:p>
            <a:pPr algn="just">
              <a:buFont typeface="Wingdings" panose="05000000000000000000" pitchFamily="2" charset="2"/>
              <a:buChar char="q"/>
            </a:pPr>
            <a:r>
              <a:rPr lang="en-IN" dirty="0"/>
              <a:t>MOREOVER, NEW OFFENCES HAVE BEEN INTRODUCED WITH DEALS WITH THE OFFENCE OF SEXUAL INTERCOURSE BY PERSON IN AUTHORITY.</a:t>
            </a:r>
          </a:p>
          <a:p>
            <a:pPr algn="just">
              <a:buFont typeface="Wingdings" panose="05000000000000000000" pitchFamily="2" charset="2"/>
              <a:buChar char="q"/>
            </a:pPr>
            <a:r>
              <a:rPr lang="en-US" dirty="0"/>
              <a:t>S.273 HAS BEEN INSERTED TO RESTRICT AND PENALIZE MOVEMENT DURING QUARANTINE PERIOD PUNISHABLE WITH IMPRISONMENT OF SIX MONTHS, OR WITH FINE, OR WITH BOTH.</a:t>
            </a:r>
          </a:p>
          <a:p>
            <a:pPr marL="0" indent="0" algn="just">
              <a:buNone/>
            </a:pPr>
            <a:br>
              <a:rPr lang="en-US" dirty="0"/>
            </a:br>
            <a:br>
              <a:rPr lang="en-US" dirty="0"/>
            </a:br>
            <a:endParaRPr lang="en-IN" dirty="0"/>
          </a:p>
          <a:p>
            <a:pPr algn="just">
              <a:buFont typeface="Wingdings" panose="05000000000000000000" pitchFamily="2" charset="2"/>
              <a:buChar char="q"/>
            </a:pPr>
            <a:endParaRPr lang="en-IN" sz="1000" b="1" dirty="0"/>
          </a:p>
          <a:p>
            <a:pPr algn="just">
              <a:buFont typeface="Wingdings" panose="05000000000000000000" pitchFamily="2" charset="2"/>
              <a:buChar char="q"/>
            </a:pPr>
            <a:endParaRPr lang="en-IN" sz="1000" dirty="0"/>
          </a:p>
          <a:p>
            <a:pPr algn="just">
              <a:buFont typeface="Wingdings" panose="05000000000000000000" pitchFamily="2" charset="2"/>
              <a:buChar char="q"/>
            </a:pPr>
            <a:endParaRPr lang="en-IN" sz="1000" dirty="0"/>
          </a:p>
        </p:txBody>
      </p:sp>
    </p:spTree>
    <p:extLst>
      <p:ext uri="{BB962C8B-B14F-4D97-AF65-F5344CB8AC3E}">
        <p14:creationId xmlns:p14="http://schemas.microsoft.com/office/powerpoint/2010/main" val="165275413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1F370-EDE6-1A56-1C3E-642DFC54A3BB}"/>
              </a:ext>
            </a:extLst>
          </p:cNvPr>
          <p:cNvSpPr>
            <a:spLocks noGrp="1"/>
          </p:cNvSpPr>
          <p:nvPr>
            <p:ph type="title"/>
          </p:nvPr>
        </p:nvSpPr>
        <p:spPr>
          <a:xfrm>
            <a:off x="451891" y="1773814"/>
            <a:ext cx="5301138" cy="3254321"/>
          </a:xfrm>
        </p:spPr>
        <p:txBody>
          <a:bodyPr vert="horz" lIns="91440" tIns="45720" rIns="91440" bIns="45720" rtlCol="0" anchor="b">
            <a:normAutofit fontScale="90000"/>
          </a:bodyPr>
          <a:lstStyle/>
          <a:p>
            <a:pPr algn="ctr"/>
            <a:r>
              <a:rPr lang="en-US" sz="3600" b="1" dirty="0"/>
              <a:t>COMPARISON BETWEEN BHARTIYA NAGRIK SURAKSHA SANHITA, 2023</a:t>
            </a:r>
            <a:br>
              <a:rPr lang="en-US" sz="3600" b="1" dirty="0"/>
            </a:br>
            <a:r>
              <a:rPr lang="en-US" sz="3600" b="1" dirty="0"/>
              <a:t>(</a:t>
            </a:r>
            <a:r>
              <a:rPr lang="en-US" sz="3600" b="1" dirty="0" err="1"/>
              <a:t>bnss</a:t>
            </a:r>
            <a:r>
              <a:rPr lang="en-US" sz="3600" b="1" dirty="0"/>
              <a:t>) </a:t>
            </a:r>
            <a:br>
              <a:rPr lang="en-US" sz="3600" b="1" dirty="0"/>
            </a:br>
            <a:r>
              <a:rPr lang="en-US" sz="3600" b="1" dirty="0"/>
              <a:t>AND</a:t>
            </a:r>
            <a:br>
              <a:rPr lang="en-US" sz="3600" b="1" dirty="0"/>
            </a:br>
            <a:r>
              <a:rPr lang="en-US" sz="3600" b="1" dirty="0"/>
              <a:t>CODE OF CRIMINAL PROCEDURE, 1973</a:t>
            </a:r>
            <a:br>
              <a:rPr lang="en-US" sz="3600" b="1" dirty="0"/>
            </a:br>
            <a:r>
              <a:rPr lang="en-US" sz="3600" b="1" dirty="0"/>
              <a:t> (</a:t>
            </a:r>
            <a:r>
              <a:rPr lang="en-US" sz="3600" b="1" dirty="0" err="1"/>
              <a:t>Cr.P.C</a:t>
            </a:r>
            <a:r>
              <a:rPr lang="en-US" sz="3600" b="1" dirty="0"/>
              <a:t>.)</a:t>
            </a:r>
          </a:p>
        </p:txBody>
      </p:sp>
      <p:pic>
        <p:nvPicPr>
          <p:cNvPr id="10" name="Picture 9">
            <a:extLst>
              <a:ext uri="{FF2B5EF4-FFF2-40B4-BE49-F238E27FC236}">
                <a16:creationId xmlns:a16="http://schemas.microsoft.com/office/drawing/2014/main" id="{DC4D6CE3-601E-96FD-8EAD-14FE42F3A5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581280" y="1662545"/>
            <a:ext cx="4320268" cy="3764478"/>
          </a:xfrm>
          <a:prstGeom prst="rect">
            <a:avLst/>
          </a:prstGeom>
          <a:ln>
            <a:noFill/>
          </a:ln>
          <a:effectLst>
            <a:softEdge rad="112500"/>
          </a:effectLst>
        </p:spPr>
      </p:pic>
      <p:sp>
        <p:nvSpPr>
          <p:cNvPr id="3" name="Rectangle 2">
            <a:extLst>
              <a:ext uri="{FF2B5EF4-FFF2-40B4-BE49-F238E27FC236}">
                <a16:creationId xmlns:a16="http://schemas.microsoft.com/office/drawing/2014/main" id="{476F784B-7847-2732-0BAE-53701BECF983}"/>
              </a:ext>
            </a:extLst>
          </p:cNvPr>
          <p:cNvSpPr/>
          <p:nvPr/>
        </p:nvSpPr>
        <p:spPr>
          <a:xfrm>
            <a:off x="714063" y="1116066"/>
            <a:ext cx="4776793" cy="4431293"/>
          </a:xfrm>
          <a:prstGeom prst="rect">
            <a:avLst/>
          </a:prstGeom>
          <a:solidFill>
            <a:schemeClr val="tx1">
              <a:alpha val="1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Rectangle 3">
            <a:extLst>
              <a:ext uri="{FF2B5EF4-FFF2-40B4-BE49-F238E27FC236}">
                <a16:creationId xmlns:a16="http://schemas.microsoft.com/office/drawing/2014/main" id="{B5788907-E061-14B5-F57E-2175B8D9A368}"/>
              </a:ext>
            </a:extLst>
          </p:cNvPr>
          <p:cNvSpPr/>
          <p:nvPr/>
        </p:nvSpPr>
        <p:spPr>
          <a:xfrm>
            <a:off x="312945" y="239081"/>
            <a:ext cx="5579027" cy="6185262"/>
          </a:xfrm>
          <a:prstGeom prst="rect">
            <a:avLst/>
          </a:prstGeom>
          <a:solidFill>
            <a:schemeClr val="tx1">
              <a:alpha val="2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799338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EDC51B0E-716B-5582-2C7B-C6441FFB886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A2748F3-B9C6-FAA3-2105-93F7D9B97EF1}"/>
              </a:ext>
            </a:extLst>
          </p:cNvPr>
          <p:cNvSpPr/>
          <p:nvPr/>
        </p:nvSpPr>
        <p:spPr>
          <a:xfrm>
            <a:off x="2022768" y="-204186"/>
            <a:ext cx="8151042" cy="1686757"/>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4B6B01D3-FD38-F402-D7B1-518AC673E481}"/>
              </a:ext>
            </a:extLst>
          </p:cNvPr>
          <p:cNvSpPr>
            <a:spLocks noGrp="1"/>
          </p:cNvSpPr>
          <p:nvPr>
            <p:ph type="title"/>
          </p:nvPr>
        </p:nvSpPr>
        <p:spPr>
          <a:xfrm>
            <a:off x="4159120" y="-204186"/>
            <a:ext cx="3355942" cy="1134548"/>
          </a:xfrm>
        </p:spPr>
        <p:txBody>
          <a:bodyPr vert="horz" lIns="91440" tIns="45720" rIns="91440" bIns="45720" rtlCol="0" anchor="b">
            <a:normAutofit/>
          </a:bodyPr>
          <a:lstStyle/>
          <a:p>
            <a:pPr algn="ctr"/>
            <a:r>
              <a:rPr lang="en-US" sz="4200" b="1" cap="all" dirty="0"/>
              <a:t>comparison</a:t>
            </a:r>
          </a:p>
        </p:txBody>
      </p:sp>
      <p:graphicFrame>
        <p:nvGraphicFramePr>
          <p:cNvPr id="4" name="Table 3">
            <a:extLst>
              <a:ext uri="{FF2B5EF4-FFF2-40B4-BE49-F238E27FC236}">
                <a16:creationId xmlns:a16="http://schemas.microsoft.com/office/drawing/2014/main" id="{FEFC0363-83BB-10A2-79B8-0EAA8CC9D4A8}"/>
              </a:ext>
            </a:extLst>
          </p:cNvPr>
          <p:cNvGraphicFramePr>
            <a:graphicFrameLocks noGrp="1"/>
          </p:cNvGraphicFramePr>
          <p:nvPr>
            <p:extLst>
              <p:ext uri="{D42A27DB-BD31-4B8C-83A1-F6EECF244321}">
                <p14:modId xmlns:p14="http://schemas.microsoft.com/office/powerpoint/2010/main" val="41511544"/>
              </p:ext>
            </p:extLst>
          </p:nvPr>
        </p:nvGraphicFramePr>
        <p:xfrm>
          <a:off x="1242008" y="1811767"/>
          <a:ext cx="10148042" cy="4318941"/>
        </p:xfrm>
        <a:graphic>
          <a:graphicData uri="http://schemas.openxmlformats.org/drawingml/2006/table">
            <a:tbl>
              <a:tblPr firstRow="1" bandRow="1">
                <a:tableStyleId>{5DA37D80-6434-44D0-A028-1B22A696006F}</a:tableStyleId>
              </a:tblPr>
              <a:tblGrid>
                <a:gridCol w="3651596">
                  <a:extLst>
                    <a:ext uri="{9D8B030D-6E8A-4147-A177-3AD203B41FA5}">
                      <a16:colId xmlns:a16="http://schemas.microsoft.com/office/drawing/2014/main" val="355617450"/>
                    </a:ext>
                  </a:extLst>
                </a:gridCol>
                <a:gridCol w="3042273">
                  <a:extLst>
                    <a:ext uri="{9D8B030D-6E8A-4147-A177-3AD203B41FA5}">
                      <a16:colId xmlns:a16="http://schemas.microsoft.com/office/drawing/2014/main" val="3480800094"/>
                    </a:ext>
                  </a:extLst>
                </a:gridCol>
                <a:gridCol w="3454173">
                  <a:extLst>
                    <a:ext uri="{9D8B030D-6E8A-4147-A177-3AD203B41FA5}">
                      <a16:colId xmlns:a16="http://schemas.microsoft.com/office/drawing/2014/main" val="3094354211"/>
                    </a:ext>
                  </a:extLst>
                </a:gridCol>
              </a:tblGrid>
              <a:tr h="1188349">
                <a:tc>
                  <a:txBody>
                    <a:bodyPr/>
                    <a:lstStyle/>
                    <a:p>
                      <a:pPr algn="ctr"/>
                      <a:endParaRPr lang="en-IN" sz="2400" dirty="0"/>
                    </a:p>
                  </a:txBody>
                  <a:tcPr marL="83510" marR="83510" marT="41755" marB="41755"/>
                </a:tc>
                <a:tc>
                  <a:txBody>
                    <a:bodyPr/>
                    <a:lstStyle/>
                    <a:p>
                      <a:pPr algn="ctr"/>
                      <a:r>
                        <a:rPr lang="en-US" sz="2400"/>
                        <a:t>CRIMINAL PROCEDURE CODE, 1973</a:t>
                      </a:r>
                      <a:endParaRPr lang="en-IN" sz="2400"/>
                    </a:p>
                  </a:txBody>
                  <a:tcPr marL="83510" marR="83510" marT="41755" marB="41755"/>
                </a:tc>
                <a:tc>
                  <a:txBody>
                    <a:bodyPr/>
                    <a:lstStyle/>
                    <a:p>
                      <a:pPr algn="ctr"/>
                      <a:r>
                        <a:rPr lang="en-US" sz="2400" dirty="0"/>
                        <a:t>BHARTIYA NAGRIK SURAKSHA SANHITA, 2023</a:t>
                      </a:r>
                      <a:endParaRPr lang="en-IN" sz="2400" dirty="0"/>
                    </a:p>
                  </a:txBody>
                  <a:tcPr marL="83510" marR="83510" marT="41755" marB="41755"/>
                </a:tc>
                <a:extLst>
                  <a:ext uri="{0D108BD9-81ED-4DB2-BD59-A6C34878D82A}">
                    <a16:rowId xmlns:a16="http://schemas.microsoft.com/office/drawing/2014/main" val="3987974359"/>
                  </a:ext>
                </a:extLst>
              </a:tr>
              <a:tr h="381367">
                <a:tc>
                  <a:txBody>
                    <a:bodyPr/>
                    <a:lstStyle/>
                    <a:p>
                      <a:pPr algn="ctr"/>
                      <a:r>
                        <a:rPr lang="en-US" sz="2400" dirty="0"/>
                        <a:t>PROVISIONS</a:t>
                      </a:r>
                      <a:endParaRPr lang="en-IN" sz="2400" dirty="0"/>
                    </a:p>
                  </a:txBody>
                  <a:tcPr marL="83510" marR="83510" marT="41755" marB="41755"/>
                </a:tc>
                <a:tc>
                  <a:txBody>
                    <a:bodyPr/>
                    <a:lstStyle/>
                    <a:p>
                      <a:pPr algn="ctr"/>
                      <a:r>
                        <a:rPr lang="en-US" sz="2400"/>
                        <a:t>484</a:t>
                      </a:r>
                      <a:endParaRPr lang="en-IN" sz="2400"/>
                    </a:p>
                  </a:txBody>
                  <a:tcPr marL="83510" marR="83510" marT="41755" marB="41755"/>
                </a:tc>
                <a:tc>
                  <a:txBody>
                    <a:bodyPr/>
                    <a:lstStyle/>
                    <a:p>
                      <a:pPr algn="ctr"/>
                      <a:r>
                        <a:rPr lang="en-US" sz="2400" dirty="0"/>
                        <a:t>531</a:t>
                      </a:r>
                      <a:endParaRPr lang="en-IN" sz="2400" dirty="0"/>
                    </a:p>
                  </a:txBody>
                  <a:tcPr marL="83510" marR="83510" marT="41755" marB="41755"/>
                </a:tc>
                <a:extLst>
                  <a:ext uri="{0D108BD9-81ED-4DB2-BD59-A6C34878D82A}">
                    <a16:rowId xmlns:a16="http://schemas.microsoft.com/office/drawing/2014/main" val="2665405630"/>
                  </a:ext>
                </a:extLst>
              </a:tr>
              <a:tr h="884242">
                <a:tc>
                  <a:txBody>
                    <a:bodyPr/>
                    <a:lstStyle/>
                    <a:p>
                      <a:pPr algn="ctr"/>
                      <a:r>
                        <a:rPr lang="en-US" sz="2400" dirty="0"/>
                        <a:t>ADDITIONS</a:t>
                      </a:r>
                      <a:endParaRPr lang="en-IN" sz="2400" dirty="0"/>
                    </a:p>
                  </a:txBody>
                  <a:tcPr marL="83510" marR="83510" marT="41755" marB="41755"/>
                </a:tc>
                <a:tc>
                  <a:txBody>
                    <a:bodyPr/>
                    <a:lstStyle/>
                    <a:p>
                      <a:pPr algn="ctr"/>
                      <a:endParaRPr lang="en-IN" sz="2400" dirty="0"/>
                    </a:p>
                  </a:txBody>
                  <a:tcPr marL="83510" marR="83510" marT="41755" marB="41755"/>
                </a:tc>
                <a:tc>
                  <a:txBody>
                    <a:bodyPr/>
                    <a:lstStyle/>
                    <a:p>
                      <a:pPr algn="ctr"/>
                      <a:r>
                        <a:rPr lang="en-US" sz="2400"/>
                        <a:t>9 SECTIONS AND 39 SUB-SECTIONS</a:t>
                      </a:r>
                      <a:endParaRPr lang="en-IN" sz="2400"/>
                    </a:p>
                  </a:txBody>
                  <a:tcPr marL="83510" marR="83510" marT="41755" marB="41755"/>
                </a:tc>
                <a:extLst>
                  <a:ext uri="{0D108BD9-81ED-4DB2-BD59-A6C34878D82A}">
                    <a16:rowId xmlns:a16="http://schemas.microsoft.com/office/drawing/2014/main" val="838093643"/>
                  </a:ext>
                </a:extLst>
              </a:tr>
              <a:tr h="381367">
                <a:tc>
                  <a:txBody>
                    <a:bodyPr/>
                    <a:lstStyle/>
                    <a:p>
                      <a:pPr algn="ctr"/>
                      <a:r>
                        <a:rPr lang="en-US" sz="2400"/>
                        <a:t>DELETIONS</a:t>
                      </a:r>
                      <a:endParaRPr lang="en-IN" sz="2400"/>
                    </a:p>
                  </a:txBody>
                  <a:tcPr marL="83510" marR="83510" marT="41755" marB="41755"/>
                </a:tc>
                <a:tc>
                  <a:txBody>
                    <a:bodyPr/>
                    <a:lstStyle/>
                    <a:p>
                      <a:pPr algn="ctr"/>
                      <a:endParaRPr lang="en-IN" sz="2400" dirty="0"/>
                    </a:p>
                  </a:txBody>
                  <a:tcPr marL="83510" marR="83510" marT="41755" marB="41755"/>
                </a:tc>
                <a:tc>
                  <a:txBody>
                    <a:bodyPr/>
                    <a:lstStyle/>
                    <a:p>
                      <a:pPr algn="ctr"/>
                      <a:r>
                        <a:rPr lang="en-US" sz="2400"/>
                        <a:t>14</a:t>
                      </a:r>
                      <a:endParaRPr lang="en-IN" sz="2400"/>
                    </a:p>
                  </a:txBody>
                  <a:tcPr marL="83510" marR="83510" marT="41755" marB="41755"/>
                </a:tc>
                <a:extLst>
                  <a:ext uri="{0D108BD9-81ED-4DB2-BD59-A6C34878D82A}">
                    <a16:rowId xmlns:a16="http://schemas.microsoft.com/office/drawing/2014/main" val="4144811850"/>
                  </a:ext>
                </a:extLst>
              </a:tr>
              <a:tr h="381367">
                <a:tc>
                  <a:txBody>
                    <a:bodyPr/>
                    <a:lstStyle/>
                    <a:p>
                      <a:pPr algn="ctr"/>
                      <a:r>
                        <a:rPr lang="en-US" sz="2400"/>
                        <a:t>MODIFICATIONS</a:t>
                      </a:r>
                      <a:endParaRPr lang="en-IN" sz="2400"/>
                    </a:p>
                  </a:txBody>
                  <a:tcPr marL="83510" marR="83510" marT="41755" marB="41755"/>
                </a:tc>
                <a:tc>
                  <a:txBody>
                    <a:bodyPr/>
                    <a:lstStyle/>
                    <a:p>
                      <a:pPr algn="ctr"/>
                      <a:endParaRPr lang="en-IN" sz="2400"/>
                    </a:p>
                  </a:txBody>
                  <a:tcPr marL="83510" marR="83510" marT="41755" marB="41755"/>
                </a:tc>
                <a:tc>
                  <a:txBody>
                    <a:bodyPr/>
                    <a:lstStyle/>
                    <a:p>
                      <a:pPr algn="ctr"/>
                      <a:r>
                        <a:rPr lang="en-US" sz="2400"/>
                        <a:t>177</a:t>
                      </a:r>
                      <a:endParaRPr lang="en-IN" sz="2400"/>
                    </a:p>
                  </a:txBody>
                  <a:tcPr marL="83510" marR="83510" marT="41755" marB="41755"/>
                </a:tc>
                <a:extLst>
                  <a:ext uri="{0D108BD9-81ED-4DB2-BD59-A6C34878D82A}">
                    <a16:rowId xmlns:a16="http://schemas.microsoft.com/office/drawing/2014/main" val="2992405752"/>
                  </a:ext>
                </a:extLst>
              </a:tr>
              <a:tr h="381367">
                <a:tc>
                  <a:txBody>
                    <a:bodyPr/>
                    <a:lstStyle/>
                    <a:p>
                      <a:pPr algn="ctr"/>
                      <a:r>
                        <a:rPr lang="en-US" sz="2400"/>
                        <a:t>EXPLAINATIONS</a:t>
                      </a:r>
                      <a:endParaRPr lang="en-IN" sz="2400"/>
                    </a:p>
                  </a:txBody>
                  <a:tcPr marL="83510" marR="83510" marT="41755" marB="41755"/>
                </a:tc>
                <a:tc>
                  <a:txBody>
                    <a:bodyPr/>
                    <a:lstStyle/>
                    <a:p>
                      <a:pPr algn="ctr"/>
                      <a:endParaRPr lang="en-IN" sz="2400"/>
                    </a:p>
                  </a:txBody>
                  <a:tcPr marL="83510" marR="83510" marT="41755" marB="41755"/>
                </a:tc>
                <a:tc>
                  <a:txBody>
                    <a:bodyPr/>
                    <a:lstStyle/>
                    <a:p>
                      <a:pPr algn="ctr"/>
                      <a:r>
                        <a:rPr lang="en-US" sz="2400"/>
                        <a:t>44</a:t>
                      </a:r>
                      <a:endParaRPr lang="en-IN" sz="2400"/>
                    </a:p>
                  </a:txBody>
                  <a:tcPr marL="83510" marR="83510" marT="41755" marB="41755"/>
                </a:tc>
                <a:extLst>
                  <a:ext uri="{0D108BD9-81ED-4DB2-BD59-A6C34878D82A}">
                    <a16:rowId xmlns:a16="http://schemas.microsoft.com/office/drawing/2014/main" val="2089080963"/>
                  </a:ext>
                </a:extLst>
              </a:tr>
              <a:tr h="381367">
                <a:tc>
                  <a:txBody>
                    <a:bodyPr/>
                    <a:lstStyle/>
                    <a:p>
                      <a:pPr algn="ctr"/>
                      <a:r>
                        <a:rPr lang="en-US" sz="2400"/>
                        <a:t>TIMELINES</a:t>
                      </a:r>
                      <a:endParaRPr lang="en-IN" sz="2400"/>
                    </a:p>
                  </a:txBody>
                  <a:tcPr marL="83510" marR="83510" marT="41755" marB="41755"/>
                </a:tc>
                <a:tc>
                  <a:txBody>
                    <a:bodyPr/>
                    <a:lstStyle/>
                    <a:p>
                      <a:pPr algn="ctr"/>
                      <a:endParaRPr lang="en-IN" sz="2400"/>
                    </a:p>
                  </a:txBody>
                  <a:tcPr marL="83510" marR="83510" marT="41755" marB="41755"/>
                </a:tc>
                <a:tc>
                  <a:txBody>
                    <a:bodyPr/>
                    <a:lstStyle/>
                    <a:p>
                      <a:pPr algn="ctr"/>
                      <a:r>
                        <a:rPr lang="en-US" sz="2400" dirty="0"/>
                        <a:t>35 SECTIONS</a:t>
                      </a:r>
                      <a:endParaRPr lang="en-IN" sz="2400" dirty="0"/>
                    </a:p>
                  </a:txBody>
                  <a:tcPr marL="83510" marR="83510" marT="41755" marB="41755"/>
                </a:tc>
                <a:extLst>
                  <a:ext uri="{0D108BD9-81ED-4DB2-BD59-A6C34878D82A}">
                    <a16:rowId xmlns:a16="http://schemas.microsoft.com/office/drawing/2014/main" val="2250200462"/>
                  </a:ext>
                </a:extLst>
              </a:tr>
            </a:tbl>
          </a:graphicData>
        </a:graphic>
      </p:graphicFrame>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7C03D357-5A16-7536-42A8-E74375A22068}"/>
                  </a:ext>
                </a:extLst>
              </p14:cNvPr>
              <p14:cNvContentPartPr/>
              <p14:nvPr/>
            </p14:nvContentPartPr>
            <p14:xfrm>
              <a:off x="-1268497" y="4270515"/>
              <a:ext cx="360" cy="360"/>
            </p14:xfrm>
          </p:contentPart>
        </mc:Choice>
        <mc:Fallback xmlns="">
          <p:pic>
            <p:nvPicPr>
              <p:cNvPr id="3" name="Ink 2">
                <a:extLst>
                  <a:ext uri="{FF2B5EF4-FFF2-40B4-BE49-F238E27FC236}">
                    <a16:creationId xmlns:a16="http://schemas.microsoft.com/office/drawing/2014/main" id="{7C03D357-5A16-7536-42A8-E74375A22068}"/>
                  </a:ext>
                </a:extLst>
              </p:cNvPr>
              <p:cNvPicPr/>
              <p:nvPr/>
            </p:nvPicPr>
            <p:blipFill>
              <a:blip r:embed="rId3"/>
              <a:stretch>
                <a:fillRect/>
              </a:stretch>
            </p:blipFill>
            <p:spPr>
              <a:xfrm>
                <a:off x="-1331497" y="4207515"/>
                <a:ext cx="126000" cy="126000"/>
              </a:xfrm>
              <a:prstGeom prst="rect">
                <a:avLst/>
              </a:prstGeom>
            </p:spPr>
          </p:pic>
        </mc:Fallback>
      </mc:AlternateContent>
    </p:spTree>
    <p:extLst>
      <p:ext uri="{BB962C8B-B14F-4D97-AF65-F5344CB8AC3E}">
        <p14:creationId xmlns:p14="http://schemas.microsoft.com/office/powerpoint/2010/main" val="320205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F04E3-2CBC-BD09-FDCE-126E4C70FFA4}"/>
              </a:ext>
            </a:extLst>
          </p:cNvPr>
          <p:cNvSpPr>
            <a:spLocks noGrp="1"/>
          </p:cNvSpPr>
          <p:nvPr>
            <p:ph type="title"/>
          </p:nvPr>
        </p:nvSpPr>
        <p:spPr>
          <a:xfrm>
            <a:off x="5100824" y="685800"/>
            <a:ext cx="6176776" cy="1485900"/>
          </a:xfrm>
        </p:spPr>
        <p:txBody>
          <a:bodyPr>
            <a:normAutofit/>
          </a:bodyPr>
          <a:lstStyle/>
          <a:p>
            <a:pPr algn="ctr"/>
            <a:r>
              <a:rPr lang="en-US" b="1" dirty="0"/>
              <a:t>ARREST BY POLICE</a:t>
            </a:r>
            <a:endParaRPr lang="en-IN" b="1" dirty="0"/>
          </a:p>
        </p:txBody>
      </p:sp>
      <p:sp>
        <p:nvSpPr>
          <p:cNvPr id="3" name="Content Placeholder 2">
            <a:extLst>
              <a:ext uri="{FF2B5EF4-FFF2-40B4-BE49-F238E27FC236}">
                <a16:creationId xmlns:a16="http://schemas.microsoft.com/office/drawing/2014/main" id="{C7B8C783-4EC2-914C-F1F9-AE3FA5732384}"/>
              </a:ext>
            </a:extLst>
          </p:cNvPr>
          <p:cNvSpPr>
            <a:spLocks noGrp="1"/>
          </p:cNvSpPr>
          <p:nvPr>
            <p:ph idx="1"/>
          </p:nvPr>
        </p:nvSpPr>
        <p:spPr>
          <a:xfrm>
            <a:off x="5100824" y="1560786"/>
            <a:ext cx="6664456" cy="5388654"/>
          </a:xfrm>
        </p:spPr>
        <p:txBody>
          <a:bodyPr>
            <a:normAutofit/>
          </a:bodyPr>
          <a:lstStyle/>
          <a:p>
            <a:pPr algn="just">
              <a:buFont typeface="Wingdings" panose="05000000000000000000" pitchFamily="2" charset="2"/>
              <a:buChar char="q"/>
            </a:pPr>
            <a:r>
              <a:rPr lang="en-US" sz="1800" dirty="0"/>
              <a:t>UNDER S.35, BNSS ARREST IS NOT MANDATORY AT EACH INSTANCE, BUT POLICE HAS POWER TO ARREST WITHOUT WARRANT IN CERTAIN CIRCUMSTANCES SUCH AS IN CASES OF PROCLAIMED OFFENDERS OR UPON COMMITTING COGNIZABLE OFFENCE ETC.</a:t>
            </a:r>
          </a:p>
          <a:p>
            <a:pPr algn="just">
              <a:buFont typeface="Wingdings" panose="05000000000000000000" pitchFamily="2" charset="2"/>
              <a:buChar char="q"/>
            </a:pPr>
            <a:r>
              <a:rPr lang="en-US" sz="1800" dirty="0"/>
              <a:t>POLICE OFFICER IS REQUIRED TO MAKE ARREST IN PRESENCE OF AT LEAST ONE PERSON AND INFORM THE ARRESTED PERSON THAT HE HAS A RIGHT TO INFORM ONE FAMILY MEMBER/FRIEND OF SUCH ARREST, UNDER S.36.</a:t>
            </a:r>
          </a:p>
          <a:p>
            <a:pPr algn="just">
              <a:buFont typeface="Wingdings" panose="05000000000000000000" pitchFamily="2" charset="2"/>
              <a:buChar char="q"/>
            </a:pPr>
            <a:r>
              <a:rPr lang="en-US" sz="1800" dirty="0"/>
              <a:t>UNDER S. 44, BNSS POLICE HAS BEEN GIVEN ENOUGH POWER TO BREAK OPEN ANY DOOR OR WINDOW OF A PLACE TO MAKE ARREST OF ANY PERSON. MOREOVER, </a:t>
            </a:r>
            <a:r>
              <a:rPr lang="en-US" sz="1800" b="0" i="0" dirty="0">
                <a:effectLst/>
                <a:latin typeface="Söhne"/>
              </a:rPr>
              <a:t>INDIVIDUALS RESIDING IN PLACES WHERE THERE IS REASONABLE SUSPICION THAT THE PERSON TO BE ARRESTED IS PRESENT MUST ALLOW THE POLICE FREE ACCESS.</a:t>
            </a:r>
          </a:p>
          <a:p>
            <a:pPr algn="just">
              <a:buFont typeface="Wingdings" panose="05000000000000000000" pitchFamily="2" charset="2"/>
              <a:buChar char="q"/>
            </a:pPr>
            <a:r>
              <a:rPr lang="en-US" sz="1800" dirty="0"/>
              <a:t>IF POLICE OFFICER MAKES ARREST WITHOUT WARRANT, HE IS BOUND TO GIVE ALL DETAILS OF OFFENCE TO ARRESTED PERSON AS PER SEC. 48.</a:t>
            </a:r>
          </a:p>
          <a:p>
            <a:pPr algn="just"/>
            <a:endParaRPr lang="en-IN" sz="1800" dirty="0"/>
          </a:p>
        </p:txBody>
      </p:sp>
      <p:pic>
        <p:nvPicPr>
          <p:cNvPr id="5" name="Picture 4">
            <a:extLst>
              <a:ext uri="{FF2B5EF4-FFF2-40B4-BE49-F238E27FC236}">
                <a16:creationId xmlns:a16="http://schemas.microsoft.com/office/drawing/2014/main" id="{14CE90B6-4D4B-BA4F-C222-623D2778E3D2}"/>
              </a:ext>
            </a:extLst>
          </p:cNvPr>
          <p:cNvPicPr>
            <a:picLocks noChangeAspect="1"/>
          </p:cNvPicPr>
          <p:nvPr/>
        </p:nvPicPr>
        <p:blipFill rotWithShape="1">
          <a:blip r:embed="rId2"/>
          <a:srcRect l="38410" r="25718"/>
          <a:stretch/>
        </p:blipFill>
        <p:spPr>
          <a:xfrm>
            <a:off x="-1" y="10"/>
            <a:ext cx="4373546" cy="6857990"/>
          </a:xfrm>
          <a:prstGeom prst="rect">
            <a:avLst/>
          </a:prstGeom>
        </p:spPr>
      </p:pic>
    </p:spTree>
    <p:extLst>
      <p:ext uri="{BB962C8B-B14F-4D97-AF65-F5344CB8AC3E}">
        <p14:creationId xmlns:p14="http://schemas.microsoft.com/office/powerpoint/2010/main" val="123736384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E3E581-DD74-C88F-0C04-8F3EB0A559BE}"/>
              </a:ext>
            </a:extLst>
          </p:cNvPr>
          <p:cNvSpPr/>
          <p:nvPr/>
        </p:nvSpPr>
        <p:spPr>
          <a:xfrm>
            <a:off x="0" y="-1"/>
            <a:ext cx="12192000" cy="6858000"/>
          </a:xfrm>
          <a:prstGeom prst="rect">
            <a:avLst/>
          </a:prstGeom>
          <a:solidFill>
            <a:schemeClr val="accent2">
              <a:alpha val="77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B5211E06-C3FD-730A-1151-B0740B3E050D}"/>
              </a:ext>
            </a:extLst>
          </p:cNvPr>
          <p:cNvSpPr/>
          <p:nvPr/>
        </p:nvSpPr>
        <p:spPr>
          <a:xfrm>
            <a:off x="750406" y="937486"/>
            <a:ext cx="10493828" cy="4983026"/>
          </a:xfrm>
          <a:prstGeom prst="rect">
            <a:avLst/>
          </a:prstGeom>
          <a:solidFill>
            <a:schemeClr val="accent2">
              <a:lumMod val="40000"/>
              <a:lumOff val="60000"/>
              <a:alpha val="6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a:extLst>
              <a:ext uri="{FF2B5EF4-FFF2-40B4-BE49-F238E27FC236}">
                <a16:creationId xmlns:a16="http://schemas.microsoft.com/office/drawing/2014/main" id="{8FDBD9A1-969D-9361-4446-D637C2674B6E}"/>
              </a:ext>
            </a:extLst>
          </p:cNvPr>
          <p:cNvSpPr txBox="1"/>
          <p:nvPr/>
        </p:nvSpPr>
        <p:spPr>
          <a:xfrm>
            <a:off x="2944966" y="1166842"/>
            <a:ext cx="6104708" cy="4524315"/>
          </a:xfrm>
          <a:prstGeom prst="rect">
            <a:avLst/>
          </a:prstGeom>
          <a:noFill/>
        </p:spPr>
        <p:txBody>
          <a:bodyPr wrap="square">
            <a:spAutoFit/>
          </a:bodyPr>
          <a:lstStyle/>
          <a:p>
            <a:pPr algn="ctr"/>
            <a:r>
              <a:rPr lang="en-US" sz="3200" b="1" cap="all" dirty="0">
                <a:solidFill>
                  <a:schemeClr val="tx1">
                    <a:lumMod val="85000"/>
                    <a:lumOff val="15000"/>
                  </a:schemeClr>
                </a:solidFill>
              </a:rPr>
              <a:t>PRESENTATION BY:</a:t>
            </a:r>
            <a:br>
              <a:rPr lang="en-US" sz="3200" b="1" cap="all" dirty="0">
                <a:solidFill>
                  <a:schemeClr val="tx1">
                    <a:lumMod val="85000"/>
                    <a:lumOff val="15000"/>
                  </a:schemeClr>
                </a:solidFill>
              </a:rPr>
            </a:br>
            <a:br>
              <a:rPr lang="en-US" sz="3200" b="1" cap="all" dirty="0">
                <a:solidFill>
                  <a:schemeClr val="tx1">
                    <a:lumMod val="85000"/>
                    <a:lumOff val="15000"/>
                  </a:schemeClr>
                </a:solidFill>
              </a:rPr>
            </a:br>
            <a:r>
              <a:rPr lang="en-US" sz="3200" b="1" cap="all" dirty="0">
                <a:solidFill>
                  <a:schemeClr val="tx1">
                    <a:lumMod val="85000"/>
                    <a:lumOff val="15000"/>
                  </a:schemeClr>
                </a:solidFill>
              </a:rPr>
              <a:t>Arjun Garg, </a:t>
            </a:r>
            <a:br>
              <a:rPr lang="en-US" sz="3200" b="1" cap="all" dirty="0">
                <a:solidFill>
                  <a:schemeClr val="tx1">
                    <a:lumMod val="85000"/>
                    <a:lumOff val="15000"/>
                  </a:schemeClr>
                </a:solidFill>
              </a:rPr>
            </a:br>
            <a:r>
              <a:rPr lang="en-US" sz="3200" b="1" cap="all" dirty="0">
                <a:solidFill>
                  <a:schemeClr val="tx1">
                    <a:lumMod val="85000"/>
                    <a:lumOff val="15000"/>
                  </a:schemeClr>
                </a:solidFill>
              </a:rPr>
              <a:t>Advocate-On-Record, </a:t>
            </a:r>
            <a:br>
              <a:rPr lang="en-US" sz="3200" b="1" cap="all" dirty="0">
                <a:solidFill>
                  <a:schemeClr val="tx1">
                    <a:lumMod val="85000"/>
                    <a:lumOff val="15000"/>
                  </a:schemeClr>
                </a:solidFill>
              </a:rPr>
            </a:br>
            <a:r>
              <a:rPr lang="en-US" sz="3200" b="1" cap="all" dirty="0">
                <a:solidFill>
                  <a:schemeClr val="tx1">
                    <a:lumMod val="85000"/>
                    <a:lumOff val="15000"/>
                  </a:schemeClr>
                </a:solidFill>
              </a:rPr>
              <a:t>Supreme court of India</a:t>
            </a:r>
            <a:br>
              <a:rPr lang="en-US" sz="3200" b="1" cap="all" dirty="0">
                <a:solidFill>
                  <a:schemeClr val="tx1">
                    <a:lumMod val="85000"/>
                    <a:lumOff val="15000"/>
                  </a:schemeClr>
                </a:solidFill>
              </a:rPr>
            </a:br>
            <a:r>
              <a:rPr lang="en-US" sz="3200" b="1" cap="all" dirty="0">
                <a:solidFill>
                  <a:schemeClr val="tx1">
                    <a:lumMod val="85000"/>
                    <a:lumOff val="15000"/>
                  </a:schemeClr>
                </a:solidFill>
              </a:rPr>
              <a:t>(Partner, GSL Chambers)</a:t>
            </a:r>
            <a:br>
              <a:rPr lang="en-US" sz="3200" b="1" cap="all" dirty="0">
                <a:solidFill>
                  <a:schemeClr val="tx1">
                    <a:lumMod val="85000"/>
                    <a:lumOff val="15000"/>
                  </a:schemeClr>
                </a:solidFill>
              </a:rPr>
            </a:br>
            <a:br>
              <a:rPr lang="en-US" sz="3200" b="1" cap="all" dirty="0">
                <a:solidFill>
                  <a:schemeClr val="tx1">
                    <a:lumMod val="85000"/>
                    <a:lumOff val="15000"/>
                  </a:schemeClr>
                </a:solidFill>
              </a:rPr>
            </a:br>
            <a:r>
              <a:rPr lang="en-US" sz="3200" b="1" cap="all" dirty="0">
                <a:solidFill>
                  <a:schemeClr val="tx1">
                    <a:lumMod val="85000"/>
                    <a:lumOff val="15000"/>
                  </a:schemeClr>
                </a:solidFill>
              </a:rPr>
              <a:t>E:  </a:t>
            </a:r>
            <a:r>
              <a:rPr lang="en-US" sz="3200" b="1" cap="all" dirty="0">
                <a:solidFill>
                  <a:schemeClr val="tx1">
                    <a:lumMod val="85000"/>
                    <a:lumOff val="15000"/>
                  </a:schemeClr>
                </a:solidFill>
                <a:hlinkClick r:id="rId2">
                  <a:extLst>
                    <a:ext uri="{A12FA001-AC4F-418D-AE19-62706E023703}">
                      <ahyp:hlinkClr xmlns:ahyp="http://schemas.microsoft.com/office/drawing/2018/hyperlinkcolor" val="tx"/>
                    </a:ext>
                  </a:extLst>
                </a:hlinkClick>
              </a:rPr>
              <a:t>arjun.garg@gslc.in</a:t>
            </a:r>
            <a:br>
              <a:rPr lang="en-US" sz="3200" b="1" cap="all" dirty="0">
                <a:solidFill>
                  <a:schemeClr val="tx1">
                    <a:lumMod val="85000"/>
                    <a:lumOff val="15000"/>
                  </a:schemeClr>
                </a:solidFill>
              </a:rPr>
            </a:br>
            <a:r>
              <a:rPr lang="en-US" sz="3200" b="1" cap="all" dirty="0">
                <a:solidFill>
                  <a:schemeClr val="tx1">
                    <a:lumMod val="85000"/>
                    <a:lumOff val="15000"/>
                  </a:schemeClr>
                </a:solidFill>
              </a:rPr>
              <a:t>(M) - +91-9971796913</a:t>
            </a:r>
            <a:endParaRPr lang="en-IN" sz="3200" b="1" dirty="0">
              <a:solidFill>
                <a:schemeClr val="tx1">
                  <a:lumMod val="85000"/>
                  <a:lumOff val="15000"/>
                </a:schemeClr>
              </a:solidFill>
            </a:endParaRPr>
          </a:p>
        </p:txBody>
      </p:sp>
    </p:spTree>
    <p:extLst>
      <p:ext uri="{BB962C8B-B14F-4D97-AF65-F5344CB8AC3E}">
        <p14:creationId xmlns:p14="http://schemas.microsoft.com/office/powerpoint/2010/main" val="358557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95FB2-5CDD-BD70-3CA6-90BC19E13ABA}"/>
              </a:ext>
            </a:extLst>
          </p:cNvPr>
          <p:cNvSpPr>
            <a:spLocks noGrp="1"/>
          </p:cNvSpPr>
          <p:nvPr>
            <p:ph type="title"/>
          </p:nvPr>
        </p:nvSpPr>
        <p:spPr>
          <a:xfrm>
            <a:off x="913774" y="230590"/>
            <a:ext cx="10364451" cy="1596177"/>
          </a:xfrm>
        </p:spPr>
        <p:txBody>
          <a:bodyPr>
            <a:normAutofit fontScale="90000"/>
          </a:bodyPr>
          <a:lstStyle/>
          <a:p>
            <a:pPr algn="ctr"/>
            <a:r>
              <a:rPr lang="en-US" b="1" dirty="0"/>
              <a:t>CHAPTER XIII (S.173-196) </a:t>
            </a:r>
            <a:br>
              <a:rPr lang="en-US" b="1" dirty="0"/>
            </a:br>
            <a:r>
              <a:rPr lang="en-US" b="1" dirty="0"/>
              <a:t>DEALS IN INFORMATION TO POLICE OFFICER AND THEIR POWER TO INVESTIGATE</a:t>
            </a:r>
            <a:endParaRPr lang="en-IN" b="1" dirty="0"/>
          </a:p>
        </p:txBody>
      </p:sp>
      <p:graphicFrame>
        <p:nvGraphicFramePr>
          <p:cNvPr id="5" name="Content Placeholder 2">
            <a:extLst>
              <a:ext uri="{FF2B5EF4-FFF2-40B4-BE49-F238E27FC236}">
                <a16:creationId xmlns:a16="http://schemas.microsoft.com/office/drawing/2014/main" id="{0150C7A7-29D1-DABE-2E2F-6B2A5A97EBBC}"/>
              </a:ext>
            </a:extLst>
          </p:cNvPr>
          <p:cNvGraphicFramePr>
            <a:graphicFrameLocks noGrp="1"/>
          </p:cNvGraphicFramePr>
          <p:nvPr>
            <p:ph idx="1"/>
            <p:extLst>
              <p:ext uri="{D42A27DB-BD31-4B8C-83A1-F6EECF244321}">
                <p14:modId xmlns:p14="http://schemas.microsoft.com/office/powerpoint/2010/main" val="2802353989"/>
              </p:ext>
            </p:extLst>
          </p:nvPr>
        </p:nvGraphicFramePr>
        <p:xfrm>
          <a:off x="1244700" y="2443229"/>
          <a:ext cx="10364452" cy="3802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1716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6" name="Picture 2" descr="Criminal Investigation">
            <a:extLst>
              <a:ext uri="{FF2B5EF4-FFF2-40B4-BE49-F238E27FC236}">
                <a16:creationId xmlns:a16="http://schemas.microsoft.com/office/drawing/2014/main" id="{55D89D47-655B-76C1-7741-81BB9B2A55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
          <a:stretch/>
        </p:blipFill>
        <p:spPr bwMode="auto">
          <a:xfrm>
            <a:off x="-258" y="10"/>
            <a:ext cx="1218865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1030">
            <a:extLst>
              <a:ext uri="{FF2B5EF4-FFF2-40B4-BE49-F238E27FC236}">
                <a16:creationId xmlns:a16="http://schemas.microsoft.com/office/drawing/2014/main" id="{2078F889-8780-48D5-8B9E-DF8B130637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3A4CABA2-22A0-44B2-BD92-28FF73FCEA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1D75D5CE-CBB8-1197-64AF-6FEC92664B3C}"/>
              </a:ext>
            </a:extLst>
          </p:cNvPr>
          <p:cNvSpPr>
            <a:spLocks noGrp="1"/>
          </p:cNvSpPr>
          <p:nvPr>
            <p:ph idx="1"/>
          </p:nvPr>
        </p:nvSpPr>
        <p:spPr>
          <a:xfrm>
            <a:off x="1646944" y="1711234"/>
            <a:ext cx="9601200" cy="3581400"/>
          </a:xfrm>
        </p:spPr>
        <p:txBody>
          <a:bodyPr>
            <a:normAutofit lnSpcReduction="10000"/>
          </a:bodyPr>
          <a:lstStyle/>
          <a:p>
            <a:pPr algn="just">
              <a:buFont typeface="Wingdings" panose="05000000000000000000" pitchFamily="2" charset="2"/>
              <a:buChar char="q"/>
            </a:pPr>
            <a:r>
              <a:rPr lang="en-US" sz="2800" dirty="0">
                <a:solidFill>
                  <a:schemeClr val="bg1"/>
                </a:solidFill>
              </a:rPr>
              <a:t>ONLY MAGISTRATES HAVE BEEN EMPOWERED TO RECORD CONFESSIONS. MOREOVER, SUCH CONFESSION HAS TO BE RECORDED BY AUDIO-VIDEO MEANS, IN PRESENCE OF THE ACCUSED’S ADVOCATE.(S.183)</a:t>
            </a:r>
          </a:p>
          <a:p>
            <a:pPr algn="just">
              <a:buFont typeface="Wingdings" panose="05000000000000000000" pitchFamily="2" charset="2"/>
              <a:buChar char="q"/>
            </a:pPr>
            <a:r>
              <a:rPr lang="en-US" sz="2800" dirty="0">
                <a:solidFill>
                  <a:schemeClr val="bg1"/>
                </a:solidFill>
              </a:rPr>
              <a:t>POLICE OFFICER IS REQUIRED TO MAINTAIN CASE DIARY OF PROCEEDINGS IN INVESTIGATION AS PER S.192.</a:t>
            </a:r>
          </a:p>
          <a:p>
            <a:pPr algn="just">
              <a:buFont typeface="Wingdings" panose="05000000000000000000" pitchFamily="2" charset="2"/>
              <a:buChar char="q"/>
            </a:pPr>
            <a:r>
              <a:rPr lang="en-US" sz="2800" dirty="0">
                <a:solidFill>
                  <a:schemeClr val="bg1"/>
                </a:solidFill>
              </a:rPr>
              <a:t>CHARGESHEET HAS TO BE FILED WITHIN 90 DAYS IN CASE OF BOTH - BAILABLE AND NON-BAILABLE OFFENCES.</a:t>
            </a:r>
          </a:p>
          <a:p>
            <a:pPr marL="0" indent="0" algn="just">
              <a:buNone/>
            </a:pPr>
            <a:endParaRPr lang="en-US" sz="2800" dirty="0">
              <a:solidFill>
                <a:schemeClr val="bg1"/>
              </a:solidFill>
            </a:endParaRPr>
          </a:p>
          <a:p>
            <a:pPr algn="just"/>
            <a:endParaRPr lang="en-US" sz="2800" dirty="0">
              <a:solidFill>
                <a:schemeClr val="bg1"/>
              </a:solidFill>
              <a:highlight>
                <a:srgbClr val="FFFF00"/>
              </a:highlight>
            </a:endParaRPr>
          </a:p>
          <a:p>
            <a:pPr algn="just"/>
            <a:endParaRPr lang="en-IN" sz="2800" dirty="0">
              <a:solidFill>
                <a:schemeClr val="bg1"/>
              </a:solidFill>
            </a:endParaRPr>
          </a:p>
        </p:txBody>
      </p:sp>
    </p:spTree>
    <p:extLst>
      <p:ext uri="{BB962C8B-B14F-4D97-AF65-F5344CB8AC3E}">
        <p14:creationId xmlns:p14="http://schemas.microsoft.com/office/powerpoint/2010/main" val="1209607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3DB33C-BBC6-3F62-8F06-32195739F282}"/>
              </a:ext>
            </a:extLst>
          </p:cNvPr>
          <p:cNvSpPr>
            <a:spLocks noGrp="1"/>
          </p:cNvSpPr>
          <p:nvPr>
            <p:ph type="title"/>
          </p:nvPr>
        </p:nvSpPr>
        <p:spPr>
          <a:xfrm>
            <a:off x="953588" y="639705"/>
            <a:ext cx="3299579" cy="5577840"/>
          </a:xfrm>
        </p:spPr>
        <p:txBody>
          <a:bodyPr anchor="ctr">
            <a:normAutofit/>
          </a:bodyPr>
          <a:lstStyle/>
          <a:p>
            <a:pPr algn="just"/>
            <a:r>
              <a:rPr lang="en-US" b="1" dirty="0"/>
              <a:t>SEARCH AND SEIZURE OF PROPERTY</a:t>
            </a:r>
            <a:endParaRPr lang="en-IN" b="1" dirty="0"/>
          </a:p>
        </p:txBody>
      </p:sp>
      <p:graphicFrame>
        <p:nvGraphicFramePr>
          <p:cNvPr id="6" name="Content Placeholder 2">
            <a:extLst>
              <a:ext uri="{FF2B5EF4-FFF2-40B4-BE49-F238E27FC236}">
                <a16:creationId xmlns:a16="http://schemas.microsoft.com/office/drawing/2014/main" id="{BDC32F61-1BF0-CDB3-B674-319F5ED5E4FF}"/>
              </a:ext>
            </a:extLst>
          </p:cNvPr>
          <p:cNvGraphicFramePr>
            <a:graphicFrameLocks noGrp="1"/>
          </p:cNvGraphicFramePr>
          <p:nvPr>
            <p:ph idx="1"/>
            <p:extLst>
              <p:ext uri="{D42A27DB-BD31-4B8C-83A1-F6EECF244321}">
                <p14:modId xmlns:p14="http://schemas.microsoft.com/office/powerpoint/2010/main" val="3876335298"/>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9429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89FE4-8A3B-741F-3450-5E45D43D6A10}"/>
              </a:ext>
            </a:extLst>
          </p:cNvPr>
          <p:cNvSpPr>
            <a:spLocks noGrp="1"/>
          </p:cNvSpPr>
          <p:nvPr>
            <p:ph type="title"/>
          </p:nvPr>
        </p:nvSpPr>
        <p:spPr>
          <a:xfrm>
            <a:off x="1466603" y="476249"/>
            <a:ext cx="9601200" cy="1485900"/>
          </a:xfrm>
        </p:spPr>
        <p:txBody>
          <a:bodyPr/>
          <a:lstStyle/>
          <a:p>
            <a:pPr algn="ctr"/>
            <a:r>
              <a:rPr lang="en-US" b="1" dirty="0"/>
              <a:t>FORENSIC EVIDENCE</a:t>
            </a:r>
            <a:endParaRPr lang="en-IN" b="1" dirty="0"/>
          </a:p>
        </p:txBody>
      </p:sp>
      <p:graphicFrame>
        <p:nvGraphicFramePr>
          <p:cNvPr id="3078" name="Content Placeholder 2">
            <a:extLst>
              <a:ext uri="{FF2B5EF4-FFF2-40B4-BE49-F238E27FC236}">
                <a16:creationId xmlns:a16="http://schemas.microsoft.com/office/drawing/2014/main" id="{CB03E038-73AE-E7A5-60AC-83D049187093}"/>
              </a:ext>
            </a:extLst>
          </p:cNvPr>
          <p:cNvGraphicFramePr>
            <a:graphicFrameLocks noGrp="1"/>
          </p:cNvGraphicFramePr>
          <p:nvPr>
            <p:ph idx="1"/>
            <p:extLst>
              <p:ext uri="{D42A27DB-BD31-4B8C-83A1-F6EECF244321}">
                <p14:modId xmlns:p14="http://schemas.microsoft.com/office/powerpoint/2010/main" val="2682995934"/>
              </p:ext>
            </p:extLst>
          </p:nvPr>
        </p:nvGraphicFramePr>
        <p:xfrm>
          <a:off x="564071" y="1948792"/>
          <a:ext cx="6192988" cy="3981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6" name="Picture 4" descr="Forensic Analysis Cliparts, Stock Vector and Royalty Free Forensic Analysis  Illustrations">
            <a:extLst>
              <a:ext uri="{FF2B5EF4-FFF2-40B4-BE49-F238E27FC236}">
                <a16:creationId xmlns:a16="http://schemas.microsoft.com/office/drawing/2014/main" id="{29547D3F-E5E7-4B04-067A-E1958725D4BA}"/>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6983059" y="2147952"/>
            <a:ext cx="4823180" cy="3862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112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58829-BC57-ABAE-121D-D558C6419272}"/>
              </a:ext>
            </a:extLst>
          </p:cNvPr>
          <p:cNvSpPr>
            <a:spLocks noGrp="1"/>
          </p:cNvSpPr>
          <p:nvPr>
            <p:ph type="title"/>
          </p:nvPr>
        </p:nvSpPr>
        <p:spPr>
          <a:xfrm>
            <a:off x="844731" y="503767"/>
            <a:ext cx="10998926" cy="941664"/>
          </a:xfrm>
        </p:spPr>
        <p:txBody>
          <a:bodyPr anchor="b">
            <a:normAutofit/>
          </a:bodyPr>
          <a:lstStyle/>
          <a:p>
            <a:pPr algn="ctr"/>
            <a:r>
              <a:rPr lang="en-US" sz="2800" b="1" dirty="0"/>
              <a:t>S.384 DEALS IN PROCEDURE FOR CERTAIN CASES OF CONTEMPT</a:t>
            </a:r>
            <a:endParaRPr lang="en-IN" sz="2800" b="1" dirty="0"/>
          </a:p>
        </p:txBody>
      </p:sp>
      <p:sp>
        <p:nvSpPr>
          <p:cNvPr id="3" name="Content Placeholder 2">
            <a:extLst>
              <a:ext uri="{FF2B5EF4-FFF2-40B4-BE49-F238E27FC236}">
                <a16:creationId xmlns:a16="http://schemas.microsoft.com/office/drawing/2014/main" id="{AA3CCB06-7F1F-1DBA-C527-081CF788117B}"/>
              </a:ext>
            </a:extLst>
          </p:cNvPr>
          <p:cNvSpPr>
            <a:spLocks noGrp="1"/>
          </p:cNvSpPr>
          <p:nvPr>
            <p:ph idx="1"/>
          </p:nvPr>
        </p:nvSpPr>
        <p:spPr>
          <a:xfrm>
            <a:off x="1371600" y="1793710"/>
            <a:ext cx="9784080" cy="4073690"/>
          </a:xfrm>
        </p:spPr>
        <p:txBody>
          <a:bodyPr anchor="t">
            <a:normAutofit fontScale="92500" lnSpcReduction="20000"/>
          </a:bodyPr>
          <a:lstStyle/>
          <a:p>
            <a:pPr algn="just">
              <a:buFont typeface="Wingdings" panose="05000000000000000000" pitchFamily="2" charset="2"/>
              <a:buChar char="q"/>
            </a:pPr>
            <a:r>
              <a:rPr lang="en-US" sz="2800" dirty="0"/>
              <a:t>COURT HAS BEEN EMPOWERED TO DETAIN ANY PERSON WHO DOESN’T FOLLOW COURT ORDERS OR COMMITS ANY OFFENCE IN RELATION TO ORDERS BY PUBLIC SERVANT, AS PER S. 384.</a:t>
            </a:r>
          </a:p>
          <a:p>
            <a:pPr algn="just">
              <a:buFont typeface="Wingdings" panose="05000000000000000000" pitchFamily="2" charset="2"/>
              <a:buChar char="q"/>
            </a:pPr>
            <a:r>
              <a:rPr lang="en-US" sz="2800" dirty="0"/>
              <a:t>A BANK  EMPLOYEE CAN BE CONVICTED FOR FAILING TO DE-FREEZE BANK ACCOUNTS OF AN ACCUSED IF THE SAME IS</a:t>
            </a:r>
            <a:r>
              <a:rPr lang="en-IN" sz="2800" dirty="0"/>
              <a:t> IN BREACH OF COURT ORDERS.</a:t>
            </a:r>
          </a:p>
          <a:p>
            <a:pPr algn="just">
              <a:buFont typeface="Wingdings" panose="05000000000000000000" pitchFamily="2" charset="2"/>
              <a:buChar char="q"/>
            </a:pPr>
            <a:r>
              <a:rPr lang="en-US" sz="2800" dirty="0"/>
              <a:t>THE BANKER IS NOT EXEMPTED UNDER S.94 FROM PRODUCING THE ACCOUNT BOOKS BEFORE THE POLICE. </a:t>
            </a:r>
          </a:p>
          <a:p>
            <a:pPr algn="just">
              <a:buFont typeface="Wingdings" panose="05000000000000000000" pitchFamily="2" charset="2"/>
              <a:buChar char="q"/>
            </a:pPr>
            <a:r>
              <a:rPr lang="en-US" sz="2800" dirty="0"/>
              <a:t>THE POLICE OFFICERS CONDUCTING AN INVESTIGATION MAY ALSO INSPECT THE BANKERS’ BOOKS FOR THE PURPOSE OF SUCH INVESTIGATIONS.</a:t>
            </a:r>
            <a:endParaRPr lang="en-IN" sz="2800" dirty="0"/>
          </a:p>
          <a:p>
            <a:pPr algn="just"/>
            <a:endParaRPr lang="en-IN" sz="2800" dirty="0"/>
          </a:p>
          <a:p>
            <a:pPr algn="just"/>
            <a:endParaRPr lang="en-IN" sz="2800" dirty="0"/>
          </a:p>
          <a:p>
            <a:pPr marL="0" indent="0" algn="just">
              <a:buNone/>
            </a:pPr>
            <a:endParaRPr lang="en-US" sz="2800" dirty="0"/>
          </a:p>
          <a:p>
            <a:pPr algn="just"/>
            <a:endParaRPr lang="en-IN" sz="2800" dirty="0"/>
          </a:p>
          <a:p>
            <a:pPr marL="0" indent="0" algn="just">
              <a:buNone/>
            </a:pPr>
            <a:endParaRPr lang="en-US" sz="2800" dirty="0"/>
          </a:p>
          <a:p>
            <a:pPr algn="just"/>
            <a:endParaRPr lang="en-IN" sz="2800" dirty="0"/>
          </a:p>
        </p:txBody>
      </p:sp>
    </p:spTree>
    <p:extLst>
      <p:ext uri="{BB962C8B-B14F-4D97-AF65-F5344CB8AC3E}">
        <p14:creationId xmlns:p14="http://schemas.microsoft.com/office/powerpoint/2010/main" val="1049687471"/>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8B2795-4130-CCA1-7153-C724BEE9EC2F}"/>
              </a:ext>
            </a:extLst>
          </p:cNvPr>
          <p:cNvSpPr/>
          <p:nvPr/>
        </p:nvSpPr>
        <p:spPr>
          <a:xfrm>
            <a:off x="867909" y="-1563"/>
            <a:ext cx="3550722" cy="6044935"/>
          </a:xfrm>
          <a:prstGeom prst="rect">
            <a:avLst/>
          </a:prstGeom>
          <a:solidFill>
            <a:schemeClr val="accent2">
              <a:lumMod val="60000"/>
              <a:lumOff val="40000"/>
              <a:alpha val="4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70FE2CEF-90E9-E1CC-DE7A-0F62A3679ADC}"/>
              </a:ext>
            </a:extLst>
          </p:cNvPr>
          <p:cNvSpPr>
            <a:spLocks noGrp="1"/>
          </p:cNvSpPr>
          <p:nvPr>
            <p:ph type="title"/>
          </p:nvPr>
        </p:nvSpPr>
        <p:spPr>
          <a:xfrm>
            <a:off x="1119052" y="465532"/>
            <a:ext cx="3299579" cy="5577840"/>
          </a:xfrm>
        </p:spPr>
        <p:txBody>
          <a:bodyPr anchor="ctr">
            <a:normAutofit/>
          </a:bodyPr>
          <a:lstStyle/>
          <a:p>
            <a:pPr algn="just"/>
            <a:r>
              <a:rPr lang="en-US" b="1" dirty="0"/>
              <a:t>MAJOR CHANGES BROUGHT BY BHARTIYA NAGRIK SURAKSHA SANHITA, 2023</a:t>
            </a:r>
            <a:endParaRPr lang="en-IN" b="1" dirty="0"/>
          </a:p>
        </p:txBody>
      </p:sp>
      <p:graphicFrame>
        <p:nvGraphicFramePr>
          <p:cNvPr id="14" name="Content Placeholder 2">
            <a:extLst>
              <a:ext uri="{FF2B5EF4-FFF2-40B4-BE49-F238E27FC236}">
                <a16:creationId xmlns:a16="http://schemas.microsoft.com/office/drawing/2014/main" id="{F1DEF524-7D73-29FA-01A7-E3880D9F12E7}"/>
              </a:ext>
            </a:extLst>
          </p:cNvPr>
          <p:cNvGraphicFramePr>
            <a:graphicFrameLocks noGrp="1"/>
          </p:cNvGraphicFramePr>
          <p:nvPr>
            <p:ph idx="1"/>
            <p:extLst>
              <p:ext uri="{D42A27DB-BD31-4B8C-83A1-F6EECF244321}">
                <p14:modId xmlns:p14="http://schemas.microsoft.com/office/powerpoint/2010/main" val="1816565879"/>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3047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E85706-3ED6-E8D4-D9FA-B1C1E5EED00C}"/>
              </a:ext>
            </a:extLst>
          </p:cNvPr>
          <p:cNvPicPr>
            <a:picLocks noChangeAspect="1"/>
          </p:cNvPicPr>
          <p:nvPr/>
        </p:nvPicPr>
        <p:blipFill>
          <a:blip r:embed="rId2">
            <a:extLst>
              <a:ext uri="{28A0092B-C50C-407E-A947-70E740481C1C}">
                <a14:useLocalDpi xmlns:a14="http://schemas.microsoft.com/office/drawing/2010/main" val="0"/>
              </a:ext>
            </a:extLst>
          </a:blip>
          <a:srcRect l="696" r="696"/>
          <a:stretch/>
        </p:blipFill>
        <p:spPr>
          <a:xfrm>
            <a:off x="3348" y="10"/>
            <a:ext cx="12188652" cy="6857990"/>
          </a:xfrm>
          <a:prstGeom prst="rect">
            <a:avLst/>
          </a:prstGeom>
        </p:spPr>
      </p:pic>
      <p:sp>
        <p:nvSpPr>
          <p:cNvPr id="11" name="Rectangle 10">
            <a:extLst>
              <a:ext uri="{FF2B5EF4-FFF2-40B4-BE49-F238E27FC236}">
                <a16:creationId xmlns:a16="http://schemas.microsoft.com/office/drawing/2014/main" id="{2078F889-8780-48D5-8B9E-DF8B130637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A4CABA2-22A0-44B2-BD92-28FF73FCEA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6128273A-0155-699F-AEBF-A221366B4CF3}"/>
              </a:ext>
            </a:extLst>
          </p:cNvPr>
          <p:cNvSpPr txBox="1"/>
          <p:nvPr/>
        </p:nvSpPr>
        <p:spPr>
          <a:xfrm>
            <a:off x="1502229" y="1389017"/>
            <a:ext cx="9601200" cy="3581400"/>
          </a:xfrm>
          <a:prstGeom prst="rect">
            <a:avLst/>
          </a:prstGeom>
        </p:spPr>
        <p:txBody>
          <a:bodyPr vert="horz" lIns="91440" tIns="45720" rIns="91440" bIns="45720" rtlCol="0">
            <a:noAutofit/>
          </a:bodyPr>
          <a:lstStyle/>
          <a:p>
            <a:pPr marL="384048" indent="-384048" algn="just" defTabSz="914400">
              <a:lnSpc>
                <a:spcPct val="94000"/>
              </a:lnSpc>
              <a:spcAft>
                <a:spcPts val="200"/>
              </a:spcAft>
              <a:buFont typeface="Wingdings" panose="05000000000000000000" pitchFamily="2" charset="2"/>
              <a:buChar char="q"/>
            </a:pPr>
            <a:r>
              <a:rPr lang="en-US" sz="2000" dirty="0">
                <a:solidFill>
                  <a:schemeClr val="bg2"/>
                </a:solidFill>
              </a:rPr>
              <a:t>THE PROVISION FOR POLICE CUSTODY HAS UNDERGONE A SIGNIFICANT CHANGE. NOW UNDER SECTION 187(2) POLICE CUSTODY CAN BE SOUGHT AT ANY TIME DURING THE INITIAL 60 OR 40 DAYS DEPENDING ON THE NATURE OF OFFENCE. EARLIER, IT WAS ONLY WITHIN THE FIRST 15 DAYS FROM ARREST.</a:t>
            </a:r>
          </a:p>
          <a:p>
            <a:pPr marL="384048" indent="-384048" algn="just" defTabSz="914400">
              <a:lnSpc>
                <a:spcPct val="94000"/>
              </a:lnSpc>
              <a:spcAft>
                <a:spcPts val="200"/>
              </a:spcAft>
              <a:buFont typeface="Wingdings" panose="05000000000000000000" pitchFamily="2" charset="2"/>
              <a:buChar char="q"/>
            </a:pPr>
            <a:endParaRPr lang="en-US" sz="2000" dirty="0">
              <a:solidFill>
                <a:schemeClr val="bg2"/>
              </a:solidFill>
            </a:endParaRPr>
          </a:p>
          <a:p>
            <a:pPr marL="384048" indent="-384048" algn="just" defTabSz="914400">
              <a:lnSpc>
                <a:spcPct val="94000"/>
              </a:lnSpc>
              <a:spcAft>
                <a:spcPts val="200"/>
              </a:spcAft>
              <a:buFont typeface="Wingdings" panose="05000000000000000000" pitchFamily="2" charset="2"/>
              <a:buChar char="q"/>
            </a:pPr>
            <a:r>
              <a:rPr lang="en-US" sz="2000" dirty="0">
                <a:solidFill>
                  <a:schemeClr val="bg2"/>
                </a:solidFill>
              </a:rPr>
              <a:t>WIDER DISCRETION HAS BEEN GIVEN TO THE COURTS FOR DECIDING ANTICIPATORY BAIL APPLICATIONS. THE GUIDING FACTORS WHICH FORMED PART OF THE EARLIER REGIME HAVE NOW BEEN TAKEN AWAY. </a:t>
            </a:r>
            <a:endParaRPr lang="en-US" sz="2000" i="0" dirty="0">
              <a:solidFill>
                <a:schemeClr val="bg2"/>
              </a:solidFill>
              <a:effectLst/>
            </a:endParaRPr>
          </a:p>
          <a:p>
            <a:pPr marL="384048" indent="-384048" algn="just" defTabSz="914400">
              <a:lnSpc>
                <a:spcPct val="94000"/>
              </a:lnSpc>
              <a:spcAft>
                <a:spcPts val="200"/>
              </a:spcAft>
              <a:buFont typeface="Wingdings" panose="05000000000000000000" pitchFamily="2" charset="2"/>
              <a:buChar char="q"/>
            </a:pPr>
            <a:endParaRPr lang="en-US" sz="2000" dirty="0">
              <a:solidFill>
                <a:schemeClr val="bg2"/>
              </a:solidFill>
            </a:endParaRPr>
          </a:p>
          <a:p>
            <a:pPr marL="384048" indent="-384048" algn="just" defTabSz="914400">
              <a:lnSpc>
                <a:spcPct val="94000"/>
              </a:lnSpc>
              <a:spcAft>
                <a:spcPts val="200"/>
              </a:spcAft>
              <a:buFont typeface="Wingdings" panose="05000000000000000000" pitchFamily="2" charset="2"/>
              <a:buChar char="q"/>
            </a:pPr>
            <a:r>
              <a:rPr lang="en-US" sz="2000" b="0" i="0" dirty="0">
                <a:solidFill>
                  <a:schemeClr val="bg2"/>
                </a:solidFill>
                <a:effectLst/>
              </a:rPr>
              <a:t>A PROVISION AKIN TO PMLA HAS BEEN INTRODUCED FOR ATTACHING PROCEEDS </a:t>
            </a:r>
            <a:r>
              <a:rPr lang="en-US" sz="2000" dirty="0">
                <a:solidFill>
                  <a:schemeClr val="bg2"/>
                </a:solidFill>
              </a:rPr>
              <a:t>OF CRIME. HOWEVER, THIS POWER IS NOW VESTED WITH THE POLICE AUTHORITIES ALSO, AND NOT JUST THE ENFORCEMNET DIRECTORATE.  </a:t>
            </a:r>
          </a:p>
          <a:p>
            <a:pPr algn="just" defTabSz="914400">
              <a:lnSpc>
                <a:spcPct val="94000"/>
              </a:lnSpc>
              <a:spcAft>
                <a:spcPts val="200"/>
              </a:spcAft>
            </a:pPr>
            <a:r>
              <a:rPr lang="en-US" sz="2000" dirty="0">
                <a:solidFill>
                  <a:schemeClr val="bg2"/>
                </a:solidFill>
              </a:rPr>
              <a:t>      DEFINITION OF ‘PROCEEDS OF CRIME’ IS SIMILAR TO THE ONE CONTAINED IN    PMLA.</a:t>
            </a:r>
            <a:r>
              <a:rPr lang="en-US" sz="2000" b="0" i="0" dirty="0">
                <a:solidFill>
                  <a:schemeClr val="bg2"/>
                </a:solidFill>
                <a:effectLst/>
              </a:rPr>
              <a:t> </a:t>
            </a:r>
          </a:p>
          <a:p>
            <a:pPr marL="384048" indent="-384048" algn="just" defTabSz="914400">
              <a:lnSpc>
                <a:spcPct val="94000"/>
              </a:lnSpc>
              <a:spcAft>
                <a:spcPts val="200"/>
              </a:spcAft>
              <a:buFont typeface="Franklin Gothic Book" panose="020B0503020102020204" pitchFamily="34" charset="0"/>
            </a:pPr>
            <a:endParaRPr lang="en-US" sz="2000" i="0" dirty="0">
              <a:solidFill>
                <a:schemeClr val="bg2"/>
              </a:solidFill>
              <a:effectLst/>
            </a:endParaRPr>
          </a:p>
          <a:p>
            <a:pPr marL="384048" indent="-384048" algn="just" defTabSz="914400">
              <a:lnSpc>
                <a:spcPct val="94000"/>
              </a:lnSpc>
              <a:spcAft>
                <a:spcPts val="200"/>
              </a:spcAft>
              <a:buFont typeface="Franklin Gothic Book" panose="020B0503020102020204" pitchFamily="34" charset="0"/>
            </a:pPr>
            <a:endParaRPr lang="en-US" sz="2000" dirty="0">
              <a:solidFill>
                <a:schemeClr val="bg2"/>
              </a:solidFill>
            </a:endParaRPr>
          </a:p>
          <a:p>
            <a:pPr marL="384048" indent="-384048" algn="just" defTabSz="914400">
              <a:lnSpc>
                <a:spcPct val="94000"/>
              </a:lnSpc>
              <a:spcAft>
                <a:spcPts val="200"/>
              </a:spcAft>
              <a:buFont typeface="Franklin Gothic Book" panose="020B0503020102020204" pitchFamily="34" charset="0"/>
            </a:pPr>
            <a:endParaRPr lang="en-US" sz="2000" dirty="0">
              <a:solidFill>
                <a:schemeClr val="bg2"/>
              </a:solidFill>
            </a:endParaRPr>
          </a:p>
        </p:txBody>
      </p:sp>
    </p:spTree>
    <p:extLst>
      <p:ext uri="{BB962C8B-B14F-4D97-AF65-F5344CB8AC3E}">
        <p14:creationId xmlns:p14="http://schemas.microsoft.com/office/powerpoint/2010/main" val="4164336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F8B556C4-7E49-4C36-845D-FC58F5073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50 Community Service Ideas">
            <a:extLst>
              <a:ext uri="{FF2B5EF4-FFF2-40B4-BE49-F238E27FC236}">
                <a16:creationId xmlns:a16="http://schemas.microsoft.com/office/drawing/2014/main" id="{2BD9F4D3-4F24-65B5-C4E4-062D60CCB2FC}"/>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3907" b="1823"/>
          <a:stretch/>
        </p:blipFill>
        <p:spPr bwMode="auto">
          <a:xfrm>
            <a:off x="-1" y="10"/>
            <a:ext cx="12192001"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E6C4DF7-CD19-7631-7E35-14F95307D8EB}"/>
              </a:ext>
            </a:extLst>
          </p:cNvPr>
          <p:cNvSpPr>
            <a:spLocks noGrp="1"/>
          </p:cNvSpPr>
          <p:nvPr>
            <p:ph type="title"/>
          </p:nvPr>
        </p:nvSpPr>
        <p:spPr>
          <a:xfrm>
            <a:off x="1371600" y="685800"/>
            <a:ext cx="9601200" cy="1485900"/>
          </a:xfrm>
        </p:spPr>
        <p:txBody>
          <a:bodyPr>
            <a:normAutofit/>
          </a:bodyPr>
          <a:lstStyle/>
          <a:p>
            <a:pPr algn="ctr"/>
            <a:r>
              <a:rPr lang="en-US" b="1" dirty="0"/>
              <a:t>ALTERNATIVE PUNISHMENTS </a:t>
            </a:r>
            <a:endParaRPr lang="en-IN" b="1" dirty="0"/>
          </a:p>
        </p:txBody>
      </p:sp>
      <p:sp>
        <p:nvSpPr>
          <p:cNvPr id="3" name="Content Placeholder 2">
            <a:extLst>
              <a:ext uri="{FF2B5EF4-FFF2-40B4-BE49-F238E27FC236}">
                <a16:creationId xmlns:a16="http://schemas.microsoft.com/office/drawing/2014/main" id="{B83F029F-87C7-42CA-BF24-951A315D052B}"/>
              </a:ext>
            </a:extLst>
          </p:cNvPr>
          <p:cNvSpPr>
            <a:spLocks noGrp="1"/>
          </p:cNvSpPr>
          <p:nvPr>
            <p:ph idx="1"/>
          </p:nvPr>
        </p:nvSpPr>
        <p:spPr>
          <a:xfrm>
            <a:off x="1371600" y="2286000"/>
            <a:ext cx="9601200" cy="3581400"/>
          </a:xfrm>
        </p:spPr>
        <p:txBody>
          <a:bodyPr>
            <a:normAutofit/>
          </a:bodyPr>
          <a:lstStyle/>
          <a:p>
            <a:pPr algn="just">
              <a:buFont typeface="Wingdings" panose="05000000000000000000" pitchFamily="2" charset="2"/>
              <a:buChar char="q"/>
            </a:pPr>
            <a:r>
              <a:rPr lang="en-US" sz="2800" b="0" i="0" dirty="0">
                <a:effectLst/>
              </a:rPr>
              <a:t>PLEA BARGAINING -  AN ACCUSED CAN NEGOTIATE WITH THE COURT FOR A LESSER PUNISHMENT THAN WHAT IS PROVIDED IN LAW BY PLEADING GUILTY TO A LESS SERIOUS OFFENCE</a:t>
            </a:r>
            <a:r>
              <a:rPr lang="en-IN" sz="2800" dirty="0"/>
              <a:t>. </a:t>
            </a:r>
          </a:p>
          <a:p>
            <a:pPr algn="just">
              <a:buFont typeface="Wingdings" panose="05000000000000000000" pitchFamily="2" charset="2"/>
              <a:buChar char="q"/>
            </a:pPr>
            <a:r>
              <a:rPr lang="en-IN" sz="2800" dirty="0"/>
              <a:t>COMMUNITY SERVICE - UNDER S. 23 - JUDICIAL MAGISTRATE  HAS BEEN EMPOWERED TO PASS A SENTENCE OF COMMUNITY SERVICE FOR VARIOUS PETTY OFFENCES.</a:t>
            </a:r>
            <a:r>
              <a:rPr lang="en-US" sz="2800" b="0" i="0" dirty="0">
                <a:effectLst/>
              </a:rPr>
              <a:t> </a:t>
            </a:r>
            <a:endParaRPr lang="en-IN" sz="2800" dirty="0"/>
          </a:p>
          <a:p>
            <a:pPr algn="just"/>
            <a:endParaRPr lang="en-IN" sz="2800" dirty="0"/>
          </a:p>
        </p:txBody>
      </p:sp>
    </p:spTree>
    <p:extLst>
      <p:ext uri="{BB962C8B-B14F-4D97-AF65-F5344CB8AC3E}">
        <p14:creationId xmlns:p14="http://schemas.microsoft.com/office/powerpoint/2010/main" val="2040203008"/>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0"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1"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3" name="Rectangle 12">
            <a:extLst>
              <a:ext uri="{FF2B5EF4-FFF2-40B4-BE49-F238E27FC236}">
                <a16:creationId xmlns:a16="http://schemas.microsoft.com/office/drawing/2014/main" id="{7C04FA5E-9397-403D-8733-45505DDB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E7A380-969A-F86E-E9AA-4B8D8B2D816F}"/>
              </a:ext>
            </a:extLst>
          </p:cNvPr>
          <p:cNvSpPr>
            <a:spLocks noGrp="1"/>
          </p:cNvSpPr>
          <p:nvPr>
            <p:ph type="title"/>
          </p:nvPr>
        </p:nvSpPr>
        <p:spPr>
          <a:xfrm>
            <a:off x="6749161" y="0"/>
            <a:ext cx="5607908" cy="6567054"/>
          </a:xfrm>
        </p:spPr>
        <p:txBody>
          <a:bodyPr vert="horz" lIns="91440" tIns="45720" rIns="91440" bIns="45720" rtlCol="0" anchor="b">
            <a:noAutofit/>
          </a:bodyPr>
          <a:lstStyle/>
          <a:p>
            <a:pPr marL="0" algn="ctr" fontAlgn="t">
              <a:spcAft>
                <a:spcPts val="0"/>
              </a:spcAft>
            </a:pPr>
            <a:r>
              <a:rPr lang="en-US" sz="3600" b="1" i="0" u="none" strike="noStrike" cap="all" dirty="0">
                <a:effectLst/>
              </a:rPr>
              <a:t>COMPARISON BETWEEN</a:t>
            </a:r>
            <a:br>
              <a:rPr lang="en-US" sz="3600" b="1" i="0" u="none" strike="noStrike" cap="all" dirty="0">
                <a:effectLst/>
              </a:rPr>
            </a:br>
            <a:r>
              <a:rPr lang="en-US" sz="3600" b="1" i="0" u="none" strike="noStrike" cap="all" dirty="0">
                <a:effectLst/>
              </a:rPr>
              <a:t>BHARTIYA SAKSHYA ADHINIYAM, 2023 (</a:t>
            </a:r>
            <a:r>
              <a:rPr lang="en-US" sz="3600" b="1" i="0" u="none" strike="noStrike" cap="all" dirty="0" err="1">
                <a:effectLst/>
              </a:rPr>
              <a:t>bsa</a:t>
            </a:r>
            <a:r>
              <a:rPr lang="en-US" sz="3600" b="1" i="0" u="none" strike="noStrike" cap="all" dirty="0">
                <a:effectLst/>
              </a:rPr>
              <a:t>) </a:t>
            </a:r>
            <a:br>
              <a:rPr lang="en-US" sz="3600" b="1" i="0" u="none" strike="noStrike" cap="all" dirty="0">
                <a:effectLst/>
              </a:rPr>
            </a:br>
            <a:r>
              <a:rPr lang="en-US" sz="3600" b="1" cap="all" dirty="0"/>
              <a:t>AND</a:t>
            </a:r>
            <a:br>
              <a:rPr lang="en-US" sz="3600" b="1" i="0" u="none" strike="noStrike" cap="all" dirty="0">
                <a:effectLst/>
              </a:rPr>
            </a:br>
            <a:r>
              <a:rPr lang="en-US" sz="3600" b="1" i="0" u="none" strike="noStrike" cap="all" dirty="0">
                <a:effectLst/>
              </a:rPr>
              <a:t>INDIAN EVIDENCE ACT, 1872 (</a:t>
            </a:r>
            <a:r>
              <a:rPr lang="en-US" sz="3600" b="1" i="0" u="none" strike="noStrike" cap="all" dirty="0" err="1">
                <a:effectLst/>
              </a:rPr>
              <a:t>iea</a:t>
            </a:r>
            <a:r>
              <a:rPr lang="en-US" sz="3600" b="1" i="0" u="none" strike="noStrike" cap="all" dirty="0">
                <a:effectLst/>
              </a:rPr>
              <a:t>)</a:t>
            </a:r>
            <a:br>
              <a:rPr lang="en-US" sz="3600" b="1" i="0" u="none" strike="noStrike" cap="all" dirty="0">
                <a:effectLst/>
              </a:rPr>
            </a:br>
            <a:br>
              <a:rPr lang="en-US" sz="3600" b="1" i="0" u="none" strike="noStrike" cap="all" dirty="0">
                <a:effectLst/>
              </a:rPr>
            </a:br>
            <a:br>
              <a:rPr lang="en-US" sz="3600" b="1" i="0" u="none" strike="noStrike" cap="all" dirty="0">
                <a:effectLst/>
              </a:rPr>
            </a:br>
            <a:endParaRPr lang="en-US" sz="3600" b="1" cap="all" dirty="0"/>
          </a:p>
        </p:txBody>
      </p:sp>
      <p:sp>
        <p:nvSpPr>
          <p:cNvPr id="15" name="Freeform 6">
            <a:extLst>
              <a:ext uri="{FF2B5EF4-FFF2-40B4-BE49-F238E27FC236}">
                <a16:creationId xmlns:a16="http://schemas.microsoft.com/office/drawing/2014/main" id="{09E1F823-C239-4ACC-923A-5C958E00E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7" name="Freeform 6">
            <a:extLst>
              <a:ext uri="{FF2B5EF4-FFF2-40B4-BE49-F238E27FC236}">
                <a16:creationId xmlns:a16="http://schemas.microsoft.com/office/drawing/2014/main" id="{0817DDF7-06E9-4C7C-84DF-2240A6536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5" name="Picture 4">
            <a:extLst>
              <a:ext uri="{FF2B5EF4-FFF2-40B4-BE49-F238E27FC236}">
                <a16:creationId xmlns:a16="http://schemas.microsoft.com/office/drawing/2014/main" id="{B0CF31DF-19AD-96D8-4ABF-06FF2B4CE563}"/>
              </a:ext>
            </a:extLst>
          </p:cNvPr>
          <p:cNvPicPr>
            <a:picLocks noChangeAspect="1"/>
          </p:cNvPicPr>
          <p:nvPr/>
        </p:nvPicPr>
        <p:blipFill rotWithShape="1">
          <a:blip r:embed="rId2">
            <a:extLst>
              <a:ext uri="{28A0092B-C50C-407E-A947-70E740481C1C}">
                <a14:useLocalDpi xmlns:a14="http://schemas.microsoft.com/office/drawing/2010/main" val="0"/>
              </a:ext>
            </a:extLst>
          </a:blip>
          <a:srcRect l="-4209" t="2692" r="45469" b="-2692"/>
          <a:stretch/>
        </p:blipFill>
        <p:spPr>
          <a:xfrm>
            <a:off x="-528064" y="0"/>
            <a:ext cx="7442294" cy="6994566"/>
          </a:xfrm>
          <a:prstGeom prst="rect">
            <a:avLst/>
          </a:prstGeom>
          <a:ln>
            <a:noFill/>
          </a:ln>
          <a:effectLst>
            <a:softEdge rad="112500"/>
          </a:effectLst>
        </p:spPr>
      </p:pic>
    </p:spTree>
    <p:extLst>
      <p:ext uri="{BB962C8B-B14F-4D97-AF65-F5344CB8AC3E}">
        <p14:creationId xmlns:p14="http://schemas.microsoft.com/office/powerpoint/2010/main" val="238103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2"/>
                                        </p:tgtEl>
                                      </p:cBhvr>
                                    </p:animEffect>
                                    <p:anim calcmode="lin" valueType="num">
                                      <p:cBhvr>
                                        <p:cTn id="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gtEl>
                                        <p:attrNameLst>
                                          <p:attrName>ppt_h</p:attrName>
                                        </p:attrNameLst>
                                      </p:cBhvr>
                                      <p:tavLst>
                                        <p:tav tm="0">
                                          <p:val>
                                            <p:strVal val="ppt_h"/>
                                          </p:val>
                                        </p:tav>
                                        <p:tav tm="100000">
                                          <p:val>
                                            <p:strVal val="ppt_h"/>
                                          </p:val>
                                        </p:tav>
                                      </p:tavLst>
                                    </p:anim>
                                    <p:set>
                                      <p:cBhvr>
                                        <p:cTn id="9"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BD33EDE-466A-B96A-B8F0-EDE7EA8192AF}"/>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0"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1"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3" name="Rectangle 12">
            <a:extLst>
              <a:ext uri="{FF2B5EF4-FFF2-40B4-BE49-F238E27FC236}">
                <a16:creationId xmlns:a16="http://schemas.microsoft.com/office/drawing/2014/main" id="{1E954AF0-B5CC-4A16-ACDA-675B5694F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6">
            <a:extLst>
              <a:ext uri="{FF2B5EF4-FFF2-40B4-BE49-F238E27FC236}">
                <a16:creationId xmlns:a16="http://schemas.microsoft.com/office/drawing/2014/main" id="{325322DD-3792-4947-A96A-1B6D9D786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 name="Title 1">
            <a:extLst>
              <a:ext uri="{FF2B5EF4-FFF2-40B4-BE49-F238E27FC236}">
                <a16:creationId xmlns:a16="http://schemas.microsoft.com/office/drawing/2014/main" id="{62F99302-8B9F-C9C3-47D5-254B5EFE8EE3}"/>
              </a:ext>
            </a:extLst>
          </p:cNvPr>
          <p:cNvSpPr>
            <a:spLocks noGrp="1"/>
          </p:cNvSpPr>
          <p:nvPr>
            <p:ph type="title"/>
          </p:nvPr>
        </p:nvSpPr>
        <p:spPr>
          <a:xfrm>
            <a:off x="8334127" y="640079"/>
            <a:ext cx="3176246" cy="3674981"/>
          </a:xfrm>
        </p:spPr>
        <p:txBody>
          <a:bodyPr vert="horz" lIns="91440" tIns="45720" rIns="91440" bIns="45720" rtlCol="0" anchor="b">
            <a:normAutofit/>
          </a:bodyPr>
          <a:lstStyle/>
          <a:p>
            <a:r>
              <a:rPr lang="en-US" sz="3700" b="1" cap="all" dirty="0"/>
              <a:t>comparison</a:t>
            </a:r>
          </a:p>
        </p:txBody>
      </p:sp>
      <p:graphicFrame>
        <p:nvGraphicFramePr>
          <p:cNvPr id="4" name="Table 3">
            <a:extLst>
              <a:ext uri="{FF2B5EF4-FFF2-40B4-BE49-F238E27FC236}">
                <a16:creationId xmlns:a16="http://schemas.microsoft.com/office/drawing/2014/main" id="{B1E57402-BC3F-EB4E-7F40-9E52C42E0B28}"/>
              </a:ext>
            </a:extLst>
          </p:cNvPr>
          <p:cNvGraphicFramePr>
            <a:graphicFrameLocks noGrp="1"/>
          </p:cNvGraphicFramePr>
          <p:nvPr>
            <p:extLst>
              <p:ext uri="{D42A27DB-BD31-4B8C-83A1-F6EECF244321}">
                <p14:modId xmlns:p14="http://schemas.microsoft.com/office/powerpoint/2010/main" val="1818351322"/>
              </p:ext>
            </p:extLst>
          </p:nvPr>
        </p:nvGraphicFramePr>
        <p:xfrm>
          <a:off x="486556" y="1095734"/>
          <a:ext cx="6900381" cy="3886570"/>
        </p:xfrm>
        <a:graphic>
          <a:graphicData uri="http://schemas.openxmlformats.org/drawingml/2006/table">
            <a:tbl>
              <a:tblPr firstRow="1" bandRow="1">
                <a:tableStyleId>{8799B23B-EC83-4686-B30A-512413B5E67A}</a:tableStyleId>
              </a:tblPr>
              <a:tblGrid>
                <a:gridCol w="2703211">
                  <a:extLst>
                    <a:ext uri="{9D8B030D-6E8A-4147-A177-3AD203B41FA5}">
                      <a16:colId xmlns:a16="http://schemas.microsoft.com/office/drawing/2014/main" val="355617450"/>
                    </a:ext>
                  </a:extLst>
                </a:gridCol>
                <a:gridCol w="1901421">
                  <a:extLst>
                    <a:ext uri="{9D8B030D-6E8A-4147-A177-3AD203B41FA5}">
                      <a16:colId xmlns:a16="http://schemas.microsoft.com/office/drawing/2014/main" val="3480800094"/>
                    </a:ext>
                  </a:extLst>
                </a:gridCol>
                <a:gridCol w="2295749">
                  <a:extLst>
                    <a:ext uri="{9D8B030D-6E8A-4147-A177-3AD203B41FA5}">
                      <a16:colId xmlns:a16="http://schemas.microsoft.com/office/drawing/2014/main" val="3094354211"/>
                    </a:ext>
                  </a:extLst>
                </a:gridCol>
              </a:tblGrid>
              <a:tr h="983443">
                <a:tc>
                  <a:txBody>
                    <a:bodyPr/>
                    <a:lstStyle/>
                    <a:p>
                      <a:pPr algn="ctr"/>
                      <a:endParaRPr lang="en-IN" sz="2800" dirty="0"/>
                    </a:p>
                  </a:txBody>
                  <a:tcPr marL="94562" marR="94562" marT="47281" marB="47281"/>
                </a:tc>
                <a:tc>
                  <a:txBody>
                    <a:bodyPr/>
                    <a:lstStyle/>
                    <a:p>
                      <a:pPr algn="ctr"/>
                      <a:r>
                        <a:rPr lang="en-US" sz="2800"/>
                        <a:t>INDIAN EVIDENCE ACT, 1872</a:t>
                      </a:r>
                      <a:endParaRPr lang="en-IN" sz="2800"/>
                    </a:p>
                  </a:txBody>
                  <a:tcPr marL="94562" marR="94562" marT="47281" marB="47281"/>
                </a:tc>
                <a:tc>
                  <a:txBody>
                    <a:bodyPr/>
                    <a:lstStyle/>
                    <a:p>
                      <a:pPr algn="ctr"/>
                      <a:r>
                        <a:rPr lang="en-US" sz="2800" dirty="0"/>
                        <a:t>BHARTIYA SAKSHYA ADHINIYAM, 2023</a:t>
                      </a:r>
                      <a:endParaRPr lang="en-IN" sz="2800" dirty="0"/>
                    </a:p>
                  </a:txBody>
                  <a:tcPr marL="94562" marR="94562" marT="47281" marB="47281"/>
                </a:tc>
                <a:extLst>
                  <a:ext uri="{0D108BD9-81ED-4DB2-BD59-A6C34878D82A}">
                    <a16:rowId xmlns:a16="http://schemas.microsoft.com/office/drawing/2014/main" val="3987974359"/>
                  </a:ext>
                </a:extLst>
              </a:tr>
              <a:tr h="416072">
                <a:tc>
                  <a:txBody>
                    <a:bodyPr/>
                    <a:lstStyle/>
                    <a:p>
                      <a:pPr algn="ctr"/>
                      <a:r>
                        <a:rPr lang="en-US" sz="2800"/>
                        <a:t>PROVISIONS</a:t>
                      </a:r>
                      <a:endParaRPr lang="en-IN" sz="2800"/>
                    </a:p>
                  </a:txBody>
                  <a:tcPr marL="94562" marR="94562" marT="47281" marB="47281"/>
                </a:tc>
                <a:tc>
                  <a:txBody>
                    <a:bodyPr/>
                    <a:lstStyle/>
                    <a:p>
                      <a:pPr algn="ctr"/>
                      <a:r>
                        <a:rPr lang="en-US" sz="2800" dirty="0"/>
                        <a:t>167</a:t>
                      </a:r>
                      <a:endParaRPr lang="en-IN" sz="2800" dirty="0"/>
                    </a:p>
                  </a:txBody>
                  <a:tcPr marL="94562" marR="94562" marT="47281" marB="47281"/>
                </a:tc>
                <a:tc>
                  <a:txBody>
                    <a:bodyPr/>
                    <a:lstStyle/>
                    <a:p>
                      <a:pPr algn="ctr"/>
                      <a:r>
                        <a:rPr lang="en-US" sz="2800" dirty="0"/>
                        <a:t>170</a:t>
                      </a:r>
                      <a:endParaRPr lang="en-IN" sz="2800" dirty="0"/>
                    </a:p>
                  </a:txBody>
                  <a:tcPr marL="94562" marR="94562" marT="47281" marB="47281"/>
                </a:tc>
                <a:extLst>
                  <a:ext uri="{0D108BD9-81ED-4DB2-BD59-A6C34878D82A}">
                    <a16:rowId xmlns:a16="http://schemas.microsoft.com/office/drawing/2014/main" val="2665405630"/>
                  </a:ext>
                </a:extLst>
              </a:tr>
              <a:tr h="416072">
                <a:tc>
                  <a:txBody>
                    <a:bodyPr/>
                    <a:lstStyle/>
                    <a:p>
                      <a:pPr algn="ctr"/>
                      <a:r>
                        <a:rPr lang="en-US" sz="2800"/>
                        <a:t>ADDITIONS</a:t>
                      </a:r>
                      <a:endParaRPr lang="en-IN" sz="2800"/>
                    </a:p>
                  </a:txBody>
                  <a:tcPr marL="94562" marR="94562" marT="47281" marB="47281"/>
                </a:tc>
                <a:tc>
                  <a:txBody>
                    <a:bodyPr/>
                    <a:lstStyle/>
                    <a:p>
                      <a:pPr algn="ctr"/>
                      <a:endParaRPr lang="en-IN" sz="2800" dirty="0"/>
                    </a:p>
                  </a:txBody>
                  <a:tcPr marL="94562" marR="94562" marT="47281" marB="47281"/>
                </a:tc>
                <a:tc>
                  <a:txBody>
                    <a:bodyPr/>
                    <a:lstStyle/>
                    <a:p>
                      <a:pPr algn="ctr"/>
                      <a:r>
                        <a:rPr lang="en-US" sz="2800"/>
                        <a:t>2</a:t>
                      </a:r>
                      <a:endParaRPr lang="en-IN" sz="2800"/>
                    </a:p>
                  </a:txBody>
                  <a:tcPr marL="94562" marR="94562" marT="47281" marB="47281"/>
                </a:tc>
                <a:extLst>
                  <a:ext uri="{0D108BD9-81ED-4DB2-BD59-A6C34878D82A}">
                    <a16:rowId xmlns:a16="http://schemas.microsoft.com/office/drawing/2014/main" val="838093643"/>
                  </a:ext>
                </a:extLst>
              </a:tr>
              <a:tr h="416072">
                <a:tc>
                  <a:txBody>
                    <a:bodyPr/>
                    <a:lstStyle/>
                    <a:p>
                      <a:pPr algn="ctr"/>
                      <a:r>
                        <a:rPr lang="en-US" sz="2800" dirty="0"/>
                        <a:t>DELETIONS</a:t>
                      </a:r>
                      <a:endParaRPr lang="en-IN" sz="2800" dirty="0"/>
                    </a:p>
                  </a:txBody>
                  <a:tcPr marL="94562" marR="94562" marT="47281" marB="47281"/>
                </a:tc>
                <a:tc>
                  <a:txBody>
                    <a:bodyPr/>
                    <a:lstStyle/>
                    <a:p>
                      <a:pPr algn="ctr"/>
                      <a:endParaRPr lang="en-IN" sz="2800"/>
                    </a:p>
                  </a:txBody>
                  <a:tcPr marL="94562" marR="94562" marT="47281" marB="47281"/>
                </a:tc>
                <a:tc>
                  <a:txBody>
                    <a:bodyPr/>
                    <a:lstStyle/>
                    <a:p>
                      <a:pPr algn="ctr"/>
                      <a:r>
                        <a:rPr lang="en-US" sz="2800"/>
                        <a:t>6</a:t>
                      </a:r>
                      <a:endParaRPr lang="en-IN" sz="2800"/>
                    </a:p>
                  </a:txBody>
                  <a:tcPr marL="94562" marR="94562" marT="47281" marB="47281"/>
                </a:tc>
                <a:extLst>
                  <a:ext uri="{0D108BD9-81ED-4DB2-BD59-A6C34878D82A}">
                    <a16:rowId xmlns:a16="http://schemas.microsoft.com/office/drawing/2014/main" val="4144811850"/>
                  </a:ext>
                </a:extLst>
              </a:tr>
              <a:tr h="416072">
                <a:tc>
                  <a:txBody>
                    <a:bodyPr/>
                    <a:lstStyle/>
                    <a:p>
                      <a:pPr algn="ctr"/>
                      <a:r>
                        <a:rPr lang="en-US" sz="2800" dirty="0"/>
                        <a:t>MODIFICATIONS</a:t>
                      </a:r>
                      <a:endParaRPr lang="en-IN" sz="2800" dirty="0"/>
                    </a:p>
                  </a:txBody>
                  <a:tcPr marL="94562" marR="94562" marT="47281" marB="47281"/>
                </a:tc>
                <a:tc>
                  <a:txBody>
                    <a:bodyPr/>
                    <a:lstStyle/>
                    <a:p>
                      <a:pPr algn="ctr"/>
                      <a:endParaRPr lang="en-IN" sz="2800"/>
                    </a:p>
                  </a:txBody>
                  <a:tcPr marL="94562" marR="94562" marT="47281" marB="47281"/>
                </a:tc>
                <a:tc>
                  <a:txBody>
                    <a:bodyPr/>
                    <a:lstStyle/>
                    <a:p>
                      <a:pPr algn="ctr"/>
                      <a:r>
                        <a:rPr lang="en-US" sz="2800" dirty="0"/>
                        <a:t>24</a:t>
                      </a:r>
                      <a:endParaRPr lang="en-IN" sz="2800" dirty="0"/>
                    </a:p>
                  </a:txBody>
                  <a:tcPr marL="94562" marR="94562" marT="47281" marB="47281"/>
                </a:tc>
                <a:extLst>
                  <a:ext uri="{0D108BD9-81ED-4DB2-BD59-A6C34878D82A}">
                    <a16:rowId xmlns:a16="http://schemas.microsoft.com/office/drawing/2014/main" val="2992405752"/>
                  </a:ext>
                </a:extLst>
              </a:tr>
            </a:tbl>
          </a:graphicData>
        </a:graphic>
      </p:graphicFrame>
    </p:spTree>
    <p:extLst>
      <p:ext uri="{BB962C8B-B14F-4D97-AF65-F5344CB8AC3E}">
        <p14:creationId xmlns:p14="http://schemas.microsoft.com/office/powerpoint/2010/main" val="38332751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B333F3-DEAF-49DD-7BBD-1978F0AF7833}"/>
              </a:ext>
            </a:extLst>
          </p:cNvPr>
          <p:cNvSpPr>
            <a:spLocks noGrp="1"/>
          </p:cNvSpPr>
          <p:nvPr>
            <p:ph type="title"/>
          </p:nvPr>
        </p:nvSpPr>
        <p:spPr>
          <a:xfrm>
            <a:off x="285008" y="639704"/>
            <a:ext cx="4346369" cy="5577840"/>
          </a:xfrm>
        </p:spPr>
        <p:txBody>
          <a:bodyPr anchor="ctr">
            <a:normAutofit/>
          </a:bodyPr>
          <a:lstStyle/>
          <a:p>
            <a:pPr algn="ctr"/>
            <a:r>
              <a:rPr lang="en-US" sz="3700" b="1" dirty="0"/>
              <a:t>INTRODUCTION</a:t>
            </a:r>
            <a:endParaRPr lang="en-IN" sz="3700" b="1" dirty="0"/>
          </a:p>
        </p:txBody>
      </p:sp>
      <p:graphicFrame>
        <p:nvGraphicFramePr>
          <p:cNvPr id="26" name="Content Placeholder 2">
            <a:extLst>
              <a:ext uri="{FF2B5EF4-FFF2-40B4-BE49-F238E27FC236}">
                <a16:creationId xmlns:a16="http://schemas.microsoft.com/office/drawing/2014/main" id="{6B0AC026-674A-2C27-0467-79E0ADA8BEEA}"/>
              </a:ext>
            </a:extLst>
          </p:cNvPr>
          <p:cNvGraphicFramePr>
            <a:graphicFrameLocks noGrp="1"/>
          </p:cNvGraphicFramePr>
          <p:nvPr>
            <p:ph idx="1"/>
            <p:extLst>
              <p:ext uri="{D42A27DB-BD31-4B8C-83A1-F6EECF244321}">
                <p14:modId xmlns:p14="http://schemas.microsoft.com/office/powerpoint/2010/main" val="863120392"/>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B53A7E28-9E94-3B9E-9D4B-DDD514FFB84E}"/>
              </a:ext>
            </a:extLst>
          </p:cNvPr>
          <p:cNvSpPr/>
          <p:nvPr/>
        </p:nvSpPr>
        <p:spPr>
          <a:xfrm>
            <a:off x="237506" y="639704"/>
            <a:ext cx="4393871" cy="5577840"/>
          </a:xfrm>
          <a:prstGeom prst="rect">
            <a:avLst/>
          </a:prstGeom>
          <a:solidFill>
            <a:schemeClr val="accent2">
              <a:lumMod val="75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255133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66A294-1F69-18E7-CB59-0FE6F6B99261}"/>
              </a:ext>
            </a:extLst>
          </p:cNvPr>
          <p:cNvSpPr>
            <a:spLocks noGrp="1"/>
          </p:cNvSpPr>
          <p:nvPr>
            <p:ph type="title"/>
          </p:nvPr>
        </p:nvSpPr>
        <p:spPr>
          <a:xfrm>
            <a:off x="5194384" y="261257"/>
            <a:ext cx="6176776" cy="881743"/>
          </a:xfrm>
        </p:spPr>
        <p:txBody>
          <a:bodyPr>
            <a:noAutofit/>
          </a:bodyPr>
          <a:lstStyle/>
          <a:p>
            <a:pPr algn="ctr"/>
            <a:r>
              <a:rPr lang="en-US" sz="3600" b="1" dirty="0"/>
              <a:t>NOTABLE ADDITIONS IN BHARATIYA SAKSHYA ADHINIYAM, 2O23</a:t>
            </a:r>
            <a:br>
              <a:rPr lang="en-US" sz="3600" b="1" dirty="0"/>
            </a:br>
            <a:endParaRPr lang="en-IN" sz="3600" b="1" dirty="0"/>
          </a:p>
        </p:txBody>
      </p:sp>
      <p:pic>
        <p:nvPicPr>
          <p:cNvPr id="12" name="Picture 11" descr="Many question marks on black background">
            <a:extLst>
              <a:ext uri="{FF2B5EF4-FFF2-40B4-BE49-F238E27FC236}">
                <a16:creationId xmlns:a16="http://schemas.microsoft.com/office/drawing/2014/main" id="{08CCBA41-B2D1-39EE-AF8B-17DA224DB318}"/>
              </a:ext>
            </a:extLst>
          </p:cNvPr>
          <p:cNvPicPr>
            <a:picLocks noChangeAspect="1"/>
          </p:cNvPicPr>
          <p:nvPr/>
        </p:nvPicPr>
        <p:blipFill rotWithShape="1">
          <a:blip r:embed="rId2"/>
          <a:srcRect l="60708" r="391" b="2"/>
          <a:stretch/>
        </p:blipFill>
        <p:spPr>
          <a:xfrm>
            <a:off x="-1" y="10"/>
            <a:ext cx="4373546" cy="6857990"/>
          </a:xfrm>
          <a:prstGeom prst="rect">
            <a:avLst/>
          </a:prstGeom>
        </p:spPr>
      </p:pic>
      <p:sp>
        <p:nvSpPr>
          <p:cNvPr id="25" name="Rectangle 24">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044EE7DB-A7EB-12D3-B9A2-81463568D3B1}"/>
              </a:ext>
            </a:extLst>
          </p:cNvPr>
          <p:cNvSpPr>
            <a:spLocks noGrp="1"/>
          </p:cNvSpPr>
          <p:nvPr>
            <p:ph idx="1"/>
          </p:nvPr>
        </p:nvSpPr>
        <p:spPr>
          <a:xfrm>
            <a:off x="5100823" y="2286000"/>
            <a:ext cx="6667623" cy="4459184"/>
          </a:xfrm>
        </p:spPr>
        <p:txBody>
          <a:bodyPr>
            <a:normAutofit fontScale="92500" lnSpcReduction="20000"/>
          </a:bodyPr>
          <a:lstStyle/>
          <a:p>
            <a:pPr algn="just">
              <a:buFont typeface="Wingdings" panose="05000000000000000000" pitchFamily="2" charset="2"/>
              <a:buChar char="q"/>
            </a:pPr>
            <a:r>
              <a:rPr lang="en-US" sz="2400" dirty="0"/>
              <a:t>DIGITAL RECORDS HAVE BEEN ALSO INCLUDED IN EVIDENCE UNDER S.2.</a:t>
            </a:r>
          </a:p>
          <a:p>
            <a:pPr algn="just">
              <a:buFont typeface="Wingdings" panose="05000000000000000000" pitchFamily="2" charset="2"/>
              <a:buChar char="q"/>
            </a:pPr>
            <a:r>
              <a:rPr lang="en-US" sz="2400" dirty="0"/>
              <a:t>AS PER S.35, NOW THE JUDGEMENTS OF TRIBUNALS ARE ALSO RELEVANT FOR PURPOSES OF  PROBATION AND JURISDICTION.</a:t>
            </a:r>
          </a:p>
          <a:p>
            <a:pPr algn="just">
              <a:buFont typeface="Wingdings" panose="05000000000000000000" pitchFamily="2" charset="2"/>
              <a:buChar char="q"/>
            </a:pPr>
            <a:r>
              <a:rPr lang="en-US" sz="2400" dirty="0"/>
              <a:t>S.39 NOW ALSO RECOGNIZES OPINIONS GIVEN BY EXPERTS FROM FIELDS OTHER THAN FOREIGN LAW, SCIENCE AND ART.</a:t>
            </a:r>
          </a:p>
          <a:p>
            <a:pPr algn="just">
              <a:buFont typeface="Wingdings" panose="05000000000000000000" pitchFamily="2" charset="2"/>
              <a:buChar char="q"/>
            </a:pPr>
            <a:r>
              <a:rPr lang="en-US" sz="2400" dirty="0"/>
              <a:t>THE PROVISION FOR INTRODUCING AN ELECTRONIC RECORD IS NOW WIDENED (S. 63(3)).</a:t>
            </a:r>
          </a:p>
          <a:p>
            <a:pPr algn="just">
              <a:buFont typeface="Wingdings" panose="05000000000000000000" pitchFamily="2" charset="2"/>
              <a:buChar char="q"/>
            </a:pPr>
            <a:r>
              <a:rPr lang="en-US" sz="2400"/>
              <a:t>PERPERATORS/MANAGERS </a:t>
            </a:r>
            <a:r>
              <a:rPr lang="en-US" sz="2400" dirty="0"/>
              <a:t>OF ELECTRONIC DEVICE SHALL</a:t>
            </a:r>
            <a:r>
              <a:rPr lang="en-IN" sz="2400" dirty="0"/>
              <a:t> ALSO HAVE THE POWER TO SIGN ON THE CERTIFICATE TO TAKE THE ELECTRONIC EVIDENCE ON RECORD. </a:t>
            </a:r>
          </a:p>
        </p:txBody>
      </p:sp>
    </p:spTree>
    <p:extLst>
      <p:ext uri="{BB962C8B-B14F-4D97-AF65-F5344CB8AC3E}">
        <p14:creationId xmlns:p14="http://schemas.microsoft.com/office/powerpoint/2010/main" val="287095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92" name="Rectangle 3091">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0" name="Content Placeholder 2">
            <a:extLst>
              <a:ext uri="{FF2B5EF4-FFF2-40B4-BE49-F238E27FC236}">
                <a16:creationId xmlns:a16="http://schemas.microsoft.com/office/drawing/2014/main" id="{E588CA16-D726-5444-FF23-10997C6AB035}"/>
              </a:ext>
            </a:extLst>
          </p:cNvPr>
          <p:cNvSpPr>
            <a:spLocks noGrp="1"/>
          </p:cNvSpPr>
          <p:nvPr>
            <p:ph idx="1"/>
          </p:nvPr>
        </p:nvSpPr>
        <p:spPr>
          <a:xfrm>
            <a:off x="795093" y="938546"/>
            <a:ext cx="5793475" cy="4715692"/>
          </a:xfrm>
        </p:spPr>
        <p:txBody>
          <a:bodyPr>
            <a:normAutofit fontScale="85000" lnSpcReduction="10000"/>
          </a:bodyPr>
          <a:lstStyle/>
          <a:p>
            <a:pPr algn="just">
              <a:buFont typeface="Wingdings" panose="05000000000000000000" pitchFamily="2" charset="2"/>
              <a:buChar char="q"/>
            </a:pPr>
            <a:r>
              <a:rPr lang="en-IN" sz="2800" dirty="0"/>
              <a:t>UNDER S.52, INTERNATIONAL TREATIES AND DECISIONS MADE BY INDIA IN INTERNATIONAL ASSOCIATIONS HAVE ALSO BEEN GIVEN RECOGNITION OF ESTABLISHED FACTS.</a:t>
            </a:r>
          </a:p>
          <a:p>
            <a:pPr algn="just">
              <a:buFont typeface="Wingdings" panose="05000000000000000000" pitchFamily="2" charset="2"/>
              <a:buChar char="q"/>
            </a:pPr>
            <a:endParaRPr lang="en-IN" sz="2800" dirty="0"/>
          </a:p>
          <a:p>
            <a:pPr algn="just">
              <a:buFont typeface="Wingdings" panose="05000000000000000000" pitchFamily="2" charset="2"/>
              <a:buChar char="q"/>
            </a:pPr>
            <a:r>
              <a:rPr lang="en-IN" sz="2800" dirty="0"/>
              <a:t>ORAL ADMISSIONS, WRITTEN ADMISSION AND EVIDENCE OF ANY SKILLED PERSON WHO HAVE EXAMINED PARTICULAR SET OF DOCUMENTS HAVE ALSO BEEN INCLUDED IN THE DEFINITION OF SECONDARY EVIDENCE UNDER S. 58.</a:t>
            </a:r>
          </a:p>
          <a:p>
            <a:pPr marL="0" indent="0" algn="just">
              <a:buNone/>
            </a:pPr>
            <a:endParaRPr lang="en-IN" sz="2800" dirty="0"/>
          </a:p>
        </p:txBody>
      </p:sp>
      <p:sp>
        <p:nvSpPr>
          <p:cNvPr id="3094" name="Rectangle 3093">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091" name="Picture 3087" descr="Front steps and columns of a majestic city building">
            <a:extLst>
              <a:ext uri="{FF2B5EF4-FFF2-40B4-BE49-F238E27FC236}">
                <a16:creationId xmlns:a16="http://schemas.microsoft.com/office/drawing/2014/main" id="{A74D24BC-C634-9644-A489-B347CC622B5A}"/>
              </a:ext>
            </a:extLst>
          </p:cNvPr>
          <p:cNvPicPr>
            <a:picLocks noChangeAspect="1"/>
          </p:cNvPicPr>
          <p:nvPr/>
        </p:nvPicPr>
        <p:blipFill rotWithShape="1">
          <a:blip r:embed="rId2"/>
          <a:srcRect l="26538" r="28886" b="-1"/>
          <a:stretch/>
        </p:blipFill>
        <p:spPr>
          <a:xfrm>
            <a:off x="7612260" y="10"/>
            <a:ext cx="4579739" cy="6857990"/>
          </a:xfrm>
          <a:prstGeom prst="rect">
            <a:avLst/>
          </a:prstGeom>
        </p:spPr>
      </p:pic>
    </p:spTree>
    <p:extLst>
      <p:ext uri="{BB962C8B-B14F-4D97-AF65-F5344CB8AC3E}">
        <p14:creationId xmlns:p14="http://schemas.microsoft.com/office/powerpoint/2010/main" val="3242923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2ADF684-FB93-4345-5256-A6EC624E1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39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079" name="Group 3078">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3080"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3081"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3083" name="Rectangle 3082">
            <a:extLst>
              <a:ext uri="{FF2B5EF4-FFF2-40B4-BE49-F238E27FC236}">
                <a16:creationId xmlns:a16="http://schemas.microsoft.com/office/drawing/2014/main" id="{7C04FA5E-9397-403D-8733-45505DDB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0" name="Freeform 6">
            <a:extLst>
              <a:ext uri="{FF2B5EF4-FFF2-40B4-BE49-F238E27FC236}">
                <a16:creationId xmlns:a16="http://schemas.microsoft.com/office/drawing/2014/main" id="{09E1F823-C239-4ACC-923A-5C958E00E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3091" name="Freeform 6">
            <a:extLst>
              <a:ext uri="{FF2B5EF4-FFF2-40B4-BE49-F238E27FC236}">
                <a16:creationId xmlns:a16="http://schemas.microsoft.com/office/drawing/2014/main" id="{0817DDF7-06E9-4C7C-84DF-2240A6536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3074" name="Picture 2" descr="Major Changes Introduced by Bharatiya Nyaya Sanhita">
            <a:extLst>
              <a:ext uri="{FF2B5EF4-FFF2-40B4-BE49-F238E27FC236}">
                <a16:creationId xmlns:a16="http://schemas.microsoft.com/office/drawing/2014/main" id="{224580A9-D825-EACD-36AE-773C26395E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187" r="24556" b="2"/>
          <a:stretch/>
        </p:blipFill>
        <p:spPr bwMode="auto">
          <a:xfrm>
            <a:off x="514391" y="536195"/>
            <a:ext cx="5387645" cy="578560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A92AF79-144D-04A1-DF5E-F079CD5B93FF}"/>
              </a:ext>
            </a:extLst>
          </p:cNvPr>
          <p:cNvSpPr/>
          <p:nvPr/>
        </p:nvSpPr>
        <p:spPr>
          <a:xfrm>
            <a:off x="6568152" y="519836"/>
            <a:ext cx="4776793" cy="5098191"/>
          </a:xfrm>
          <a:prstGeom prst="rect">
            <a:avLst/>
          </a:prstGeom>
          <a:solidFill>
            <a:schemeClr val="tx1">
              <a:lumMod val="50000"/>
              <a:lumOff val="50000"/>
              <a:alpha val="5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19216C32-9E82-872E-382E-A1384C0904AF}"/>
              </a:ext>
            </a:extLst>
          </p:cNvPr>
          <p:cNvSpPr/>
          <p:nvPr/>
        </p:nvSpPr>
        <p:spPr>
          <a:xfrm>
            <a:off x="7030192" y="921792"/>
            <a:ext cx="4952011" cy="5400012"/>
          </a:xfrm>
          <a:prstGeom prst="rect">
            <a:avLst/>
          </a:prstGeom>
          <a:solidFill>
            <a:srgbClr val="DCDCDA">
              <a:alpha val="4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itle 3">
            <a:extLst>
              <a:ext uri="{FF2B5EF4-FFF2-40B4-BE49-F238E27FC236}">
                <a16:creationId xmlns:a16="http://schemas.microsoft.com/office/drawing/2014/main" id="{A12EA506-E9AA-9FDC-DE13-6033AF029FBC}"/>
              </a:ext>
            </a:extLst>
          </p:cNvPr>
          <p:cNvSpPr>
            <a:spLocks noGrp="1"/>
          </p:cNvSpPr>
          <p:nvPr>
            <p:ph type="title"/>
          </p:nvPr>
        </p:nvSpPr>
        <p:spPr>
          <a:xfrm>
            <a:off x="6669468" y="2244617"/>
            <a:ext cx="5607908" cy="3254321"/>
          </a:xfrm>
        </p:spPr>
        <p:txBody>
          <a:bodyPr vert="horz" lIns="91440" tIns="45720" rIns="91440" bIns="45720" rtlCol="0" anchor="b">
            <a:normAutofit fontScale="90000"/>
          </a:bodyPr>
          <a:lstStyle/>
          <a:p>
            <a:pPr algn="ctr"/>
            <a:r>
              <a:rPr lang="en-US" sz="4400" b="1" cap="all" dirty="0">
                <a:solidFill>
                  <a:schemeClr val="bg1"/>
                </a:solidFill>
              </a:rPr>
              <a:t>COMPARISON BETWEEN</a:t>
            </a:r>
            <a:br>
              <a:rPr lang="en-US" sz="4400" b="1" cap="all" dirty="0">
                <a:solidFill>
                  <a:schemeClr val="bg1"/>
                </a:solidFill>
              </a:rPr>
            </a:br>
            <a:r>
              <a:rPr lang="en-US" sz="4400" b="1" cap="all" dirty="0">
                <a:solidFill>
                  <a:schemeClr val="bg1"/>
                </a:solidFill>
              </a:rPr>
              <a:t>BHARTIYA NYAYA SANHITA, </a:t>
            </a:r>
            <a:br>
              <a:rPr lang="en-US" sz="4400" b="1" cap="all" dirty="0">
                <a:solidFill>
                  <a:schemeClr val="bg1"/>
                </a:solidFill>
              </a:rPr>
            </a:br>
            <a:r>
              <a:rPr lang="en-US" sz="4400" b="1" cap="all" dirty="0">
                <a:solidFill>
                  <a:schemeClr val="bg1"/>
                </a:solidFill>
              </a:rPr>
              <a:t>2023 (BNS)</a:t>
            </a:r>
            <a:br>
              <a:rPr lang="en-US" sz="4400" b="1" cap="all" dirty="0">
                <a:solidFill>
                  <a:schemeClr val="bg1"/>
                </a:solidFill>
              </a:rPr>
            </a:br>
            <a:r>
              <a:rPr lang="en-US" sz="4400" b="1" cap="all" dirty="0">
                <a:solidFill>
                  <a:schemeClr val="bg1"/>
                </a:solidFill>
              </a:rPr>
              <a:t>&amp;</a:t>
            </a:r>
            <a:br>
              <a:rPr lang="en-US" sz="4400" b="1" cap="all" dirty="0">
                <a:solidFill>
                  <a:schemeClr val="bg1"/>
                </a:solidFill>
              </a:rPr>
            </a:br>
            <a:r>
              <a:rPr lang="en-US" sz="4400" b="1" cap="all" dirty="0">
                <a:solidFill>
                  <a:schemeClr val="bg1"/>
                </a:solidFill>
              </a:rPr>
              <a:t>INDIAN PENAL </a:t>
            </a:r>
            <a:br>
              <a:rPr lang="en-US" sz="4400" b="1" cap="all" dirty="0">
                <a:solidFill>
                  <a:schemeClr val="bg1"/>
                </a:solidFill>
              </a:rPr>
            </a:br>
            <a:r>
              <a:rPr lang="en-US" sz="4400" b="1" cap="all" dirty="0">
                <a:solidFill>
                  <a:schemeClr val="bg1"/>
                </a:solidFill>
              </a:rPr>
              <a:t>CODE, </a:t>
            </a:r>
            <a:br>
              <a:rPr lang="en-US" sz="4400" b="1" cap="all" dirty="0">
                <a:solidFill>
                  <a:schemeClr val="bg1"/>
                </a:solidFill>
              </a:rPr>
            </a:br>
            <a:r>
              <a:rPr lang="en-US" sz="4400" b="1" cap="all" dirty="0">
                <a:solidFill>
                  <a:schemeClr val="bg1"/>
                </a:solidFill>
              </a:rPr>
              <a:t>1860 (IPC)</a:t>
            </a:r>
          </a:p>
        </p:txBody>
      </p:sp>
    </p:spTree>
    <p:extLst>
      <p:ext uri="{BB962C8B-B14F-4D97-AF65-F5344CB8AC3E}">
        <p14:creationId xmlns:p14="http://schemas.microsoft.com/office/powerpoint/2010/main" val="241073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34F27B-F387-F1D8-6D53-FF0B7D2C0885}"/>
              </a:ext>
            </a:extLst>
          </p:cNvPr>
          <p:cNvPicPr>
            <a:picLocks noChangeAspect="1"/>
          </p:cNvPicPr>
          <p:nvPr/>
        </p:nvPicPr>
        <p:blipFill>
          <a:blip r:embed="rId2"/>
          <a:stretch>
            <a:fillRect/>
          </a:stretch>
        </p:blipFill>
        <p:spPr>
          <a:xfrm>
            <a:off x="8502789" y="-1855008"/>
            <a:ext cx="3261643" cy="3151905"/>
          </a:xfrm>
          <a:prstGeom prst="rect">
            <a:avLst/>
          </a:prstGeom>
        </p:spPr>
      </p:pic>
      <p:sp>
        <p:nvSpPr>
          <p:cNvPr id="2" name="Title 1">
            <a:extLst>
              <a:ext uri="{FF2B5EF4-FFF2-40B4-BE49-F238E27FC236}">
                <a16:creationId xmlns:a16="http://schemas.microsoft.com/office/drawing/2014/main" id="{2005211D-AC1B-AD0C-62C1-76926C93D7DD}"/>
              </a:ext>
            </a:extLst>
          </p:cNvPr>
          <p:cNvSpPr>
            <a:spLocks noGrp="1"/>
          </p:cNvSpPr>
          <p:nvPr>
            <p:ph type="title"/>
          </p:nvPr>
        </p:nvSpPr>
        <p:spPr>
          <a:xfrm>
            <a:off x="8661069" y="-619473"/>
            <a:ext cx="2945081" cy="1793328"/>
          </a:xfrm>
          <a:solidFill>
            <a:schemeClr val="accent2">
              <a:lumMod val="75000"/>
              <a:alpha val="14000"/>
            </a:schemeClr>
          </a:solidFill>
        </p:spPr>
        <p:txBody>
          <a:bodyPr vert="horz" lIns="91440" tIns="45720" rIns="91440" bIns="45720" rtlCol="0" anchor="b">
            <a:normAutofit/>
          </a:bodyPr>
          <a:lstStyle/>
          <a:p>
            <a:pPr algn="ctr"/>
            <a:r>
              <a:rPr lang="en-US" sz="2800" b="1" dirty="0"/>
              <a:t>COMPARISON</a:t>
            </a:r>
          </a:p>
        </p:txBody>
      </p:sp>
      <p:sp>
        <p:nvSpPr>
          <p:cNvPr id="3" name="TextBox 2">
            <a:extLst>
              <a:ext uri="{FF2B5EF4-FFF2-40B4-BE49-F238E27FC236}">
                <a16:creationId xmlns:a16="http://schemas.microsoft.com/office/drawing/2014/main" id="{3777AE8F-B23F-5B57-A65C-225C57B3779D}"/>
              </a:ext>
            </a:extLst>
          </p:cNvPr>
          <p:cNvSpPr txBox="1"/>
          <p:nvPr/>
        </p:nvSpPr>
        <p:spPr>
          <a:xfrm>
            <a:off x="8596758" y="1465081"/>
            <a:ext cx="3073702" cy="4393871"/>
          </a:xfrm>
          <a:prstGeom prst="rect">
            <a:avLst/>
          </a:prstGeom>
        </p:spPr>
        <p:txBody>
          <a:bodyPr vert="horz" lIns="91440" tIns="45720" rIns="91440" bIns="45720" rtlCol="0">
            <a:noAutofit/>
          </a:bodyPr>
          <a:lstStyle/>
          <a:p>
            <a:pPr marL="384048" indent="-384048" algn="just" defTabSz="914400">
              <a:lnSpc>
                <a:spcPct val="94000"/>
              </a:lnSpc>
              <a:spcAft>
                <a:spcPts val="200"/>
              </a:spcAft>
              <a:buFont typeface="Franklin Gothic Book" panose="020B0503020102020204" pitchFamily="34" charset="0"/>
            </a:pPr>
            <a:r>
              <a:rPr lang="en-US" sz="2300" dirty="0">
                <a:solidFill>
                  <a:schemeClr val="tx2"/>
                </a:solidFill>
              </a:rPr>
              <a:t>     </a:t>
            </a:r>
          </a:p>
          <a:p>
            <a:pPr marL="384048" indent="-384048" algn="just" defTabSz="914400">
              <a:lnSpc>
                <a:spcPct val="94000"/>
              </a:lnSpc>
              <a:spcAft>
                <a:spcPts val="200"/>
              </a:spcAft>
              <a:buFont typeface="Wingdings" panose="05000000000000000000" pitchFamily="2" charset="2"/>
              <a:buChar char="q"/>
            </a:pPr>
            <a:r>
              <a:rPr lang="en-US" sz="2300" dirty="0">
                <a:solidFill>
                  <a:schemeClr val="tx2"/>
                </a:solidFill>
              </a:rPr>
              <a:t>IT IS MOSTLY REARRANGING AND REPACKAGING OF VARIOUS EXISTING PROVISIONS,</a:t>
            </a:r>
          </a:p>
          <a:p>
            <a:pPr marL="384048" indent="-384048" algn="just" defTabSz="914400">
              <a:lnSpc>
                <a:spcPct val="94000"/>
              </a:lnSpc>
              <a:spcAft>
                <a:spcPts val="200"/>
              </a:spcAft>
              <a:buFont typeface="Franklin Gothic Book" panose="020B0503020102020204" pitchFamily="34" charset="0"/>
            </a:pPr>
            <a:endParaRPr lang="en-US" sz="2300" dirty="0">
              <a:solidFill>
                <a:schemeClr val="tx2"/>
              </a:solidFill>
            </a:endParaRPr>
          </a:p>
          <a:p>
            <a:pPr marL="384048" indent="-384048" algn="just" defTabSz="914400">
              <a:lnSpc>
                <a:spcPct val="94000"/>
              </a:lnSpc>
              <a:spcAft>
                <a:spcPts val="200"/>
              </a:spcAft>
              <a:buFont typeface="Wingdings" panose="05000000000000000000" pitchFamily="2" charset="2"/>
              <a:buChar char="q"/>
            </a:pPr>
            <a:r>
              <a:rPr lang="en-US" sz="2300" dirty="0">
                <a:solidFill>
                  <a:schemeClr val="tx2"/>
                </a:solidFill>
              </a:rPr>
              <a:t>WHICH HIGHLIGHTS CERTAIN OFFENCES RELEVANT TO THE BANKING INDUSTRY </a:t>
            </a:r>
          </a:p>
        </p:txBody>
      </p:sp>
      <p:graphicFrame>
        <p:nvGraphicFramePr>
          <p:cNvPr id="4" name="Table 3">
            <a:extLst>
              <a:ext uri="{FF2B5EF4-FFF2-40B4-BE49-F238E27FC236}">
                <a16:creationId xmlns:a16="http://schemas.microsoft.com/office/drawing/2014/main" id="{CC638BBC-4210-71B6-5095-54957F4921A7}"/>
              </a:ext>
            </a:extLst>
          </p:cNvPr>
          <p:cNvGraphicFramePr>
            <a:graphicFrameLocks noGrp="1"/>
          </p:cNvGraphicFramePr>
          <p:nvPr>
            <p:extLst>
              <p:ext uri="{D42A27DB-BD31-4B8C-83A1-F6EECF244321}">
                <p14:modId xmlns:p14="http://schemas.microsoft.com/office/powerpoint/2010/main" val="370830923"/>
              </p:ext>
            </p:extLst>
          </p:nvPr>
        </p:nvGraphicFramePr>
        <p:xfrm>
          <a:off x="948260" y="720259"/>
          <a:ext cx="6900381" cy="5417482"/>
        </p:xfrm>
        <a:graphic>
          <a:graphicData uri="http://schemas.openxmlformats.org/drawingml/2006/table">
            <a:tbl>
              <a:tblPr firstRow="1" bandRow="1">
                <a:tableStyleId>{5DA37D80-6434-44D0-A028-1B22A696006F}</a:tableStyleId>
              </a:tblPr>
              <a:tblGrid>
                <a:gridCol w="2488136">
                  <a:extLst>
                    <a:ext uri="{9D8B030D-6E8A-4147-A177-3AD203B41FA5}">
                      <a16:colId xmlns:a16="http://schemas.microsoft.com/office/drawing/2014/main" val="355617450"/>
                    </a:ext>
                  </a:extLst>
                </a:gridCol>
                <a:gridCol w="2221321">
                  <a:extLst>
                    <a:ext uri="{9D8B030D-6E8A-4147-A177-3AD203B41FA5}">
                      <a16:colId xmlns:a16="http://schemas.microsoft.com/office/drawing/2014/main" val="3480800094"/>
                    </a:ext>
                  </a:extLst>
                </a:gridCol>
                <a:gridCol w="2190924">
                  <a:extLst>
                    <a:ext uri="{9D8B030D-6E8A-4147-A177-3AD203B41FA5}">
                      <a16:colId xmlns:a16="http://schemas.microsoft.com/office/drawing/2014/main" val="3094354211"/>
                    </a:ext>
                  </a:extLst>
                </a:gridCol>
              </a:tblGrid>
              <a:tr h="1093966">
                <a:tc>
                  <a:txBody>
                    <a:bodyPr/>
                    <a:lstStyle/>
                    <a:p>
                      <a:pPr algn="ctr"/>
                      <a:endParaRPr lang="en-IN" sz="2100"/>
                    </a:p>
                  </a:txBody>
                  <a:tcPr marL="97269" marR="97269" marT="48635" marB="48635"/>
                </a:tc>
                <a:tc>
                  <a:txBody>
                    <a:bodyPr/>
                    <a:lstStyle/>
                    <a:p>
                      <a:pPr algn="ctr"/>
                      <a:r>
                        <a:rPr lang="en-US" sz="2100"/>
                        <a:t>INDIAN PENAL CODE,1860</a:t>
                      </a:r>
                      <a:endParaRPr lang="en-IN" sz="2100"/>
                    </a:p>
                  </a:txBody>
                  <a:tcPr marL="97269" marR="97269" marT="48635" marB="48635"/>
                </a:tc>
                <a:tc>
                  <a:txBody>
                    <a:bodyPr/>
                    <a:lstStyle/>
                    <a:p>
                      <a:pPr algn="ctr"/>
                      <a:r>
                        <a:rPr lang="en-US" sz="2100"/>
                        <a:t>BHARTIYA NYAYA SANHITA,2023</a:t>
                      </a:r>
                      <a:endParaRPr lang="en-IN" sz="2100"/>
                    </a:p>
                  </a:txBody>
                  <a:tcPr marL="97269" marR="97269" marT="48635" marB="48635"/>
                </a:tc>
                <a:extLst>
                  <a:ext uri="{0D108BD9-81ED-4DB2-BD59-A6C34878D82A}">
                    <a16:rowId xmlns:a16="http://schemas.microsoft.com/office/drawing/2014/main" val="3987974359"/>
                  </a:ext>
                </a:extLst>
              </a:tr>
              <a:tr h="453886">
                <a:tc>
                  <a:txBody>
                    <a:bodyPr/>
                    <a:lstStyle/>
                    <a:p>
                      <a:pPr algn="ctr"/>
                      <a:r>
                        <a:rPr lang="en-US" sz="2100"/>
                        <a:t>PROVISIONS</a:t>
                      </a:r>
                      <a:endParaRPr lang="en-IN" sz="2100"/>
                    </a:p>
                  </a:txBody>
                  <a:tcPr marL="97269" marR="97269" marT="48635" marB="48635"/>
                </a:tc>
                <a:tc>
                  <a:txBody>
                    <a:bodyPr/>
                    <a:lstStyle/>
                    <a:p>
                      <a:pPr algn="ctr"/>
                      <a:r>
                        <a:rPr lang="en-US" sz="2100"/>
                        <a:t>511</a:t>
                      </a:r>
                      <a:endParaRPr lang="en-IN" sz="2100"/>
                    </a:p>
                  </a:txBody>
                  <a:tcPr marL="97269" marR="97269" marT="48635" marB="48635"/>
                </a:tc>
                <a:tc>
                  <a:txBody>
                    <a:bodyPr/>
                    <a:lstStyle/>
                    <a:p>
                      <a:pPr algn="ctr"/>
                      <a:r>
                        <a:rPr lang="en-US" sz="2100"/>
                        <a:t>358</a:t>
                      </a:r>
                      <a:endParaRPr lang="en-IN" sz="2100"/>
                    </a:p>
                  </a:txBody>
                  <a:tcPr marL="97269" marR="97269" marT="48635" marB="48635"/>
                </a:tc>
                <a:extLst>
                  <a:ext uri="{0D108BD9-81ED-4DB2-BD59-A6C34878D82A}">
                    <a16:rowId xmlns:a16="http://schemas.microsoft.com/office/drawing/2014/main" val="2665405630"/>
                  </a:ext>
                </a:extLst>
              </a:tr>
              <a:tr h="453886">
                <a:tc>
                  <a:txBody>
                    <a:bodyPr/>
                    <a:lstStyle/>
                    <a:p>
                      <a:pPr algn="ctr"/>
                      <a:r>
                        <a:rPr lang="en-US" sz="2100"/>
                        <a:t>ADDITIONS</a:t>
                      </a:r>
                      <a:endParaRPr lang="en-IN" sz="2100"/>
                    </a:p>
                  </a:txBody>
                  <a:tcPr marL="97269" marR="97269" marT="48635" marB="48635"/>
                </a:tc>
                <a:tc>
                  <a:txBody>
                    <a:bodyPr/>
                    <a:lstStyle/>
                    <a:p>
                      <a:pPr algn="ctr"/>
                      <a:endParaRPr lang="en-IN" sz="2100" dirty="0"/>
                    </a:p>
                  </a:txBody>
                  <a:tcPr marL="97269" marR="97269" marT="48635" marB="48635"/>
                </a:tc>
                <a:tc>
                  <a:txBody>
                    <a:bodyPr/>
                    <a:lstStyle/>
                    <a:p>
                      <a:pPr algn="ctr"/>
                      <a:r>
                        <a:rPr lang="en-US" sz="2100"/>
                        <a:t>31</a:t>
                      </a:r>
                      <a:endParaRPr lang="en-IN" sz="2100"/>
                    </a:p>
                  </a:txBody>
                  <a:tcPr marL="97269" marR="97269" marT="48635" marB="48635"/>
                </a:tc>
                <a:extLst>
                  <a:ext uri="{0D108BD9-81ED-4DB2-BD59-A6C34878D82A}">
                    <a16:rowId xmlns:a16="http://schemas.microsoft.com/office/drawing/2014/main" val="838093643"/>
                  </a:ext>
                </a:extLst>
              </a:tr>
              <a:tr h="453886">
                <a:tc>
                  <a:txBody>
                    <a:bodyPr/>
                    <a:lstStyle/>
                    <a:p>
                      <a:pPr algn="ctr"/>
                      <a:r>
                        <a:rPr lang="en-US" sz="2100"/>
                        <a:t>DELETIONS</a:t>
                      </a:r>
                      <a:endParaRPr lang="en-IN" sz="2100"/>
                    </a:p>
                  </a:txBody>
                  <a:tcPr marL="97269" marR="97269" marT="48635" marB="48635"/>
                </a:tc>
                <a:tc>
                  <a:txBody>
                    <a:bodyPr/>
                    <a:lstStyle/>
                    <a:p>
                      <a:pPr algn="ctr"/>
                      <a:endParaRPr lang="en-IN" sz="2100" dirty="0"/>
                    </a:p>
                  </a:txBody>
                  <a:tcPr marL="97269" marR="97269" marT="48635" marB="48635"/>
                </a:tc>
                <a:tc>
                  <a:txBody>
                    <a:bodyPr/>
                    <a:lstStyle/>
                    <a:p>
                      <a:pPr algn="ctr"/>
                      <a:r>
                        <a:rPr lang="en-US" sz="2100"/>
                        <a:t>19</a:t>
                      </a:r>
                      <a:endParaRPr lang="en-IN" sz="2100"/>
                    </a:p>
                  </a:txBody>
                  <a:tcPr marL="97269" marR="97269" marT="48635" marB="48635"/>
                </a:tc>
                <a:extLst>
                  <a:ext uri="{0D108BD9-81ED-4DB2-BD59-A6C34878D82A}">
                    <a16:rowId xmlns:a16="http://schemas.microsoft.com/office/drawing/2014/main" val="4144811850"/>
                  </a:ext>
                </a:extLst>
              </a:tr>
              <a:tr h="1093966">
                <a:tc>
                  <a:txBody>
                    <a:bodyPr/>
                    <a:lstStyle/>
                    <a:p>
                      <a:pPr algn="ctr"/>
                      <a:r>
                        <a:rPr lang="en-US" sz="2100"/>
                        <a:t>MODIFICATIONS</a:t>
                      </a:r>
                      <a:endParaRPr lang="en-IN" sz="2100"/>
                    </a:p>
                  </a:txBody>
                  <a:tcPr marL="97269" marR="97269" marT="48635" marB="48635"/>
                </a:tc>
                <a:tc>
                  <a:txBody>
                    <a:bodyPr/>
                    <a:lstStyle/>
                    <a:p>
                      <a:pPr algn="ctr"/>
                      <a:endParaRPr lang="en-IN" sz="2100"/>
                    </a:p>
                  </a:txBody>
                  <a:tcPr marL="97269" marR="97269" marT="48635" marB="48635"/>
                </a:tc>
                <a:tc>
                  <a:txBody>
                    <a:bodyPr/>
                    <a:lstStyle/>
                    <a:p>
                      <a:pPr algn="ctr"/>
                      <a:r>
                        <a:rPr lang="en-US" sz="2100"/>
                        <a:t>COMMUNITY SERVICE AS PUNISHMENT</a:t>
                      </a:r>
                      <a:endParaRPr lang="en-IN" sz="2100"/>
                    </a:p>
                  </a:txBody>
                  <a:tcPr marL="97269" marR="97269" marT="48635" marB="48635"/>
                </a:tc>
                <a:extLst>
                  <a:ext uri="{0D108BD9-81ED-4DB2-BD59-A6C34878D82A}">
                    <a16:rowId xmlns:a16="http://schemas.microsoft.com/office/drawing/2014/main" val="2992405752"/>
                  </a:ext>
                </a:extLst>
              </a:tr>
              <a:tr h="1093966">
                <a:tc>
                  <a:txBody>
                    <a:bodyPr/>
                    <a:lstStyle/>
                    <a:p>
                      <a:pPr algn="ctr"/>
                      <a:r>
                        <a:rPr lang="en-US" sz="2100"/>
                        <a:t>IMPRISONMENT</a:t>
                      </a:r>
                      <a:endParaRPr lang="en-IN" sz="2100"/>
                    </a:p>
                  </a:txBody>
                  <a:tcPr marL="97269" marR="97269" marT="48635" marB="48635"/>
                </a:tc>
                <a:tc>
                  <a:txBody>
                    <a:bodyPr/>
                    <a:lstStyle/>
                    <a:p>
                      <a:pPr algn="ctr"/>
                      <a:endParaRPr lang="en-IN" sz="2100"/>
                    </a:p>
                  </a:txBody>
                  <a:tcPr marL="97269" marR="97269" marT="48635" marB="48635"/>
                </a:tc>
                <a:tc>
                  <a:txBody>
                    <a:bodyPr/>
                    <a:lstStyle/>
                    <a:p>
                      <a:pPr algn="ctr"/>
                      <a:r>
                        <a:rPr lang="en-US" sz="2100"/>
                        <a:t>INCREASED FOR 41 SECTIONS</a:t>
                      </a:r>
                      <a:endParaRPr lang="en-IN" sz="2100"/>
                    </a:p>
                  </a:txBody>
                  <a:tcPr marL="97269" marR="97269" marT="48635" marB="48635"/>
                </a:tc>
                <a:extLst>
                  <a:ext uri="{0D108BD9-81ED-4DB2-BD59-A6C34878D82A}">
                    <a16:rowId xmlns:a16="http://schemas.microsoft.com/office/drawing/2014/main" val="2089080963"/>
                  </a:ext>
                </a:extLst>
              </a:tr>
              <a:tr h="773926">
                <a:tc>
                  <a:txBody>
                    <a:bodyPr/>
                    <a:lstStyle/>
                    <a:p>
                      <a:pPr algn="ctr"/>
                      <a:r>
                        <a:rPr lang="en-US" sz="2100"/>
                        <a:t>PENALTY</a:t>
                      </a:r>
                      <a:endParaRPr lang="en-IN" sz="2100"/>
                    </a:p>
                  </a:txBody>
                  <a:tcPr marL="97269" marR="97269" marT="48635" marB="48635"/>
                </a:tc>
                <a:tc>
                  <a:txBody>
                    <a:bodyPr/>
                    <a:lstStyle/>
                    <a:p>
                      <a:pPr algn="ctr"/>
                      <a:endParaRPr lang="en-IN" sz="2100"/>
                    </a:p>
                  </a:txBody>
                  <a:tcPr marL="97269" marR="97269" marT="48635" marB="48635"/>
                </a:tc>
                <a:tc>
                  <a:txBody>
                    <a:bodyPr/>
                    <a:lstStyle/>
                    <a:p>
                      <a:pPr algn="ctr"/>
                      <a:r>
                        <a:rPr lang="en-US" sz="2100" dirty="0"/>
                        <a:t>HIKED FOR 82 SECTIONS</a:t>
                      </a:r>
                      <a:endParaRPr lang="en-IN" sz="2100" dirty="0"/>
                    </a:p>
                  </a:txBody>
                  <a:tcPr marL="97269" marR="97269" marT="48635" marB="48635"/>
                </a:tc>
                <a:extLst>
                  <a:ext uri="{0D108BD9-81ED-4DB2-BD59-A6C34878D82A}">
                    <a16:rowId xmlns:a16="http://schemas.microsoft.com/office/drawing/2014/main" val="2250200462"/>
                  </a:ext>
                </a:extLst>
              </a:tr>
            </a:tbl>
          </a:graphicData>
        </a:graphic>
      </p:graphicFrame>
    </p:spTree>
    <p:extLst>
      <p:ext uri="{BB962C8B-B14F-4D97-AF65-F5344CB8AC3E}">
        <p14:creationId xmlns:p14="http://schemas.microsoft.com/office/powerpoint/2010/main" val="4229600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6" name="Picture 4" descr="Antique cash register keys">
            <a:extLst>
              <a:ext uri="{FF2B5EF4-FFF2-40B4-BE49-F238E27FC236}">
                <a16:creationId xmlns:a16="http://schemas.microsoft.com/office/drawing/2014/main" id="{37D7C801-8930-061A-5B48-2C1A568949C1}"/>
              </a:ext>
            </a:extLst>
          </p:cNvPr>
          <p:cNvPicPr>
            <a:picLocks noChangeAspect="1"/>
          </p:cNvPicPr>
          <p:nvPr/>
        </p:nvPicPr>
        <p:blipFill rotWithShape="1">
          <a:blip r:embed="rId2"/>
          <a:srcRect l="26889" r="30703"/>
          <a:stretch/>
        </p:blipFill>
        <p:spPr>
          <a:xfrm>
            <a:off x="-1" y="10"/>
            <a:ext cx="4373546" cy="6857990"/>
          </a:xfrm>
          <a:prstGeom prst="rect">
            <a:avLst/>
          </a:prstGeom>
        </p:spPr>
      </p:pic>
      <p:sp>
        <p:nvSpPr>
          <p:cNvPr id="3" name="Content Placeholder 2">
            <a:extLst>
              <a:ext uri="{FF2B5EF4-FFF2-40B4-BE49-F238E27FC236}">
                <a16:creationId xmlns:a16="http://schemas.microsoft.com/office/drawing/2014/main" id="{3FA85E55-9453-C9F6-1CB2-051E1CE4FBD0}"/>
              </a:ext>
            </a:extLst>
          </p:cNvPr>
          <p:cNvSpPr>
            <a:spLocks noGrp="1"/>
          </p:cNvSpPr>
          <p:nvPr>
            <p:ph idx="1"/>
          </p:nvPr>
        </p:nvSpPr>
        <p:spPr>
          <a:xfrm>
            <a:off x="4780191" y="310908"/>
            <a:ext cx="7091176" cy="6236184"/>
          </a:xfrm>
        </p:spPr>
        <p:txBody>
          <a:bodyPr>
            <a:normAutofit lnSpcReduction="10000"/>
          </a:bodyPr>
          <a:lstStyle/>
          <a:p>
            <a:pPr marL="0" indent="0" algn="just">
              <a:spcBef>
                <a:spcPct val="0"/>
              </a:spcBef>
              <a:buNone/>
            </a:pPr>
            <a:r>
              <a:rPr lang="en-US" sz="2800" b="1" dirty="0">
                <a:latin typeface="+mj-lt"/>
                <a:ea typeface="+mj-ea"/>
                <a:cs typeface="+mj-cs"/>
              </a:rPr>
              <a:t>CHAPTER X (S.178-188 OF BNS) DEALS WITH OFFENCES RELATING TO COIN, CURRENCY-NOTES, BANK-NOTES AND    GOVERNMENT NOTES</a:t>
            </a:r>
          </a:p>
          <a:p>
            <a:pPr algn="just">
              <a:spcAft>
                <a:spcPts val="1200"/>
              </a:spcAft>
            </a:pPr>
            <a:r>
              <a:rPr lang="en-US" sz="1800" dirty="0"/>
              <a:t>PREVIOUSLY UNDER IPC, THESE PROVISIONS WERE CONTAINED IN DIFFERENT CHAPTERS I.E. XII &amp; XVIII.</a:t>
            </a:r>
          </a:p>
          <a:p>
            <a:pPr algn="just">
              <a:spcAft>
                <a:spcPts val="1200"/>
              </a:spcAft>
            </a:pPr>
            <a:r>
              <a:rPr lang="en-US" sz="1800" dirty="0"/>
              <a:t>ALL THE OFFENCES RELATED COIN, CURRENCY-NOTES, BANK NOTES AND GOVERNMENT STAMPS HAVE BEEN BROUGHT TOGETHER.</a:t>
            </a:r>
          </a:p>
          <a:p>
            <a:pPr algn="just">
              <a:spcBef>
                <a:spcPts val="0"/>
              </a:spcBef>
              <a:spcAft>
                <a:spcPts val="1200"/>
              </a:spcAft>
            </a:pPr>
            <a:r>
              <a:rPr lang="en-US" sz="1800" dirty="0"/>
              <a:t>THE MOST CONSPICUOUS CHANGE IS THE ADDITION `COIN AND GOVERNMENT STAMPS' IN ADDITION TO CURRENCY, NOTES AND BANK NOTES.</a:t>
            </a:r>
          </a:p>
          <a:p>
            <a:pPr algn="just">
              <a:spcBef>
                <a:spcPts val="0"/>
              </a:spcBef>
              <a:spcAft>
                <a:spcPts val="1200"/>
              </a:spcAft>
            </a:pPr>
            <a:r>
              <a:rPr lang="en-US" sz="1800" dirty="0"/>
              <a:t>SCOPE OF PROSECUTION HAS BEEN WIDENED USING WORDS SUCH AS FORGED OR COUNTERFEIT/FORGED INSTRUMENTS.</a:t>
            </a:r>
          </a:p>
          <a:p>
            <a:pPr algn="just">
              <a:spcBef>
                <a:spcPts val="0"/>
              </a:spcBef>
              <a:spcAft>
                <a:spcPts val="1200"/>
              </a:spcAft>
            </a:pPr>
            <a:r>
              <a:rPr lang="en-US" sz="1800" dirty="0"/>
              <a:t>THE PUNISHMENT FOR COUNTERFEITING OR KNOWINGLY USING ANY COUNTERFEIT COIN/STAMP/CURRENCY NOTE/BANK-NOTE IS LIFE SENTENCE OR AN IMPRISONMENT UPTO 10 YEARS. (S.178 &amp; 179)</a:t>
            </a:r>
          </a:p>
          <a:p>
            <a:endParaRPr lang="en-IN" sz="1300" dirty="0"/>
          </a:p>
        </p:txBody>
      </p:sp>
    </p:spTree>
    <p:extLst>
      <p:ext uri="{BB962C8B-B14F-4D97-AF65-F5344CB8AC3E}">
        <p14:creationId xmlns:p14="http://schemas.microsoft.com/office/powerpoint/2010/main" val="97647722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A731EF-DAC7-B5E1-B092-A7F23AE96C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288" y="1453767"/>
            <a:ext cx="6900380" cy="3950466"/>
          </a:xfrm>
          <a:prstGeom prst="rect">
            <a:avLst/>
          </a:prstGeom>
        </p:spPr>
      </p:pic>
      <p:sp>
        <p:nvSpPr>
          <p:cNvPr id="3" name="Content Placeholder 2">
            <a:extLst>
              <a:ext uri="{FF2B5EF4-FFF2-40B4-BE49-F238E27FC236}">
                <a16:creationId xmlns:a16="http://schemas.microsoft.com/office/drawing/2014/main" id="{55146033-E891-2B28-F870-50F9FF8FAC89}"/>
              </a:ext>
            </a:extLst>
          </p:cNvPr>
          <p:cNvSpPr>
            <a:spLocks noGrp="1"/>
          </p:cNvSpPr>
          <p:nvPr>
            <p:ph idx="1"/>
          </p:nvPr>
        </p:nvSpPr>
        <p:spPr>
          <a:xfrm>
            <a:off x="8489631" y="1178994"/>
            <a:ext cx="3214690" cy="4656766"/>
          </a:xfrm>
        </p:spPr>
        <p:txBody>
          <a:bodyPr>
            <a:normAutofit/>
          </a:bodyPr>
          <a:lstStyle/>
          <a:p>
            <a:pPr algn="just">
              <a:spcBef>
                <a:spcPts val="0"/>
              </a:spcBef>
              <a:spcAft>
                <a:spcPts val="1200"/>
              </a:spcAft>
              <a:buFont typeface="Wingdings" panose="05000000000000000000" pitchFamily="2" charset="2"/>
              <a:buChar char="q"/>
            </a:pPr>
            <a:r>
              <a:rPr lang="en-US" dirty="0"/>
              <a:t>THE PUNISHMENT FOR IMPORT/EXPORT OF ANY COUNTERFEIT COIN HAS BEEN INCREASED TO IMPRISONMENT FOR LIFE OR 10 YEARS ALONGWITH FINE.</a:t>
            </a:r>
          </a:p>
          <a:p>
            <a:pPr algn="just">
              <a:spcBef>
                <a:spcPts val="0"/>
              </a:spcBef>
              <a:spcAft>
                <a:spcPts val="1200"/>
              </a:spcAft>
              <a:buFont typeface="Wingdings" panose="05000000000000000000" pitchFamily="2" charset="2"/>
              <a:buChar char="q"/>
            </a:pPr>
            <a:r>
              <a:rPr lang="en-US" dirty="0"/>
              <a:t>EARLIER THE OFFENCES FOR COUNTERFEITING OF INDIAN COIN AND ANY COIN WERE DIFFERENTIATED, HOWEVER, NOW BOTH THE OFFENCES ARE DEALT WITH AT PAR.</a:t>
            </a:r>
          </a:p>
        </p:txBody>
      </p:sp>
    </p:spTree>
    <p:extLst>
      <p:ext uri="{BB962C8B-B14F-4D97-AF65-F5344CB8AC3E}">
        <p14:creationId xmlns:p14="http://schemas.microsoft.com/office/powerpoint/2010/main" val="50327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4" descr="Graph on document with pen">
            <a:extLst>
              <a:ext uri="{FF2B5EF4-FFF2-40B4-BE49-F238E27FC236}">
                <a16:creationId xmlns:a16="http://schemas.microsoft.com/office/drawing/2014/main" id="{76C3239C-F1F1-D9D3-BFD1-676703C109D1}"/>
              </a:ext>
            </a:extLst>
          </p:cNvPr>
          <p:cNvPicPr>
            <a:picLocks noChangeAspect="1"/>
          </p:cNvPicPr>
          <p:nvPr/>
        </p:nvPicPr>
        <p:blipFill rotWithShape="1">
          <a:blip r:embed="rId2">
            <a:alphaModFix amt="35000"/>
          </a:blip>
          <a:srcRect t="1511" b="14220"/>
          <a:stretch/>
        </p:blipFill>
        <p:spPr>
          <a:xfrm>
            <a:off x="-1" y="10"/>
            <a:ext cx="12192001" cy="6857990"/>
          </a:xfrm>
          <a:prstGeom prst="rect">
            <a:avLst/>
          </a:prstGeom>
        </p:spPr>
      </p:pic>
      <p:sp>
        <p:nvSpPr>
          <p:cNvPr id="2" name="Title 1">
            <a:extLst>
              <a:ext uri="{FF2B5EF4-FFF2-40B4-BE49-F238E27FC236}">
                <a16:creationId xmlns:a16="http://schemas.microsoft.com/office/drawing/2014/main" id="{3BD9F1E1-2FFF-C971-47BF-0A56A32657E2}"/>
              </a:ext>
            </a:extLst>
          </p:cNvPr>
          <p:cNvSpPr>
            <a:spLocks noGrp="1"/>
          </p:cNvSpPr>
          <p:nvPr>
            <p:ph type="title"/>
          </p:nvPr>
        </p:nvSpPr>
        <p:spPr/>
        <p:txBody>
          <a:bodyPr>
            <a:normAutofit/>
          </a:bodyPr>
          <a:lstStyle/>
          <a:p>
            <a:pPr algn="just"/>
            <a:r>
              <a:rPr lang="en-US" sz="3400" b="1" dirty="0"/>
              <a:t>CHAPTER XIII (S. 206-226,BNS) DEALS WITH CONTEMPTS OF THE LAWFUL AUTHORITY OF PUBLIC SERVANTS</a:t>
            </a:r>
            <a:endParaRPr lang="en-IN" sz="3400" b="1" dirty="0"/>
          </a:p>
        </p:txBody>
      </p:sp>
      <p:sp>
        <p:nvSpPr>
          <p:cNvPr id="3" name="Content Placeholder 2">
            <a:extLst>
              <a:ext uri="{FF2B5EF4-FFF2-40B4-BE49-F238E27FC236}">
                <a16:creationId xmlns:a16="http://schemas.microsoft.com/office/drawing/2014/main" id="{44B746CE-A089-B592-E36A-2798FDF7C61F}"/>
              </a:ext>
            </a:extLst>
          </p:cNvPr>
          <p:cNvSpPr>
            <a:spLocks noGrp="1"/>
          </p:cNvSpPr>
          <p:nvPr>
            <p:ph idx="1"/>
          </p:nvPr>
        </p:nvSpPr>
        <p:spPr>
          <a:xfrm>
            <a:off x="1371599" y="2285999"/>
            <a:ext cx="10254343" cy="4281055"/>
          </a:xfrm>
        </p:spPr>
        <p:txBody>
          <a:bodyPr>
            <a:normAutofit/>
          </a:bodyPr>
          <a:lstStyle/>
          <a:p>
            <a:pPr marR="183515" algn="just">
              <a:spcBef>
                <a:spcPts val="0"/>
              </a:spcBef>
              <a:spcAft>
                <a:spcPts val="600"/>
              </a:spcAft>
            </a:pPr>
            <a:r>
              <a:rPr lang="en-IN" kern="100" dirty="0">
                <a:effectLst/>
                <a:ea typeface="Calibri" panose="020F0502020204030204" pitchFamily="34" charset="0"/>
                <a:cs typeface="Times New Roman" panose="02020603050405020304" pitchFamily="18" charset="0"/>
              </a:rPr>
              <a:t>AS AN EMPLOYEE OF THE BANK, ONE IS REQUIRED TO DEAL WITH THE INSTRUCTIONS/DIRECTIVES OF VARIOUS GOVERNMENT AGENCIES AND PUBLIC SERVANTS FROM TIME TO TIME, EITHER TO DIVULGE CERTAIN INFORMATION IN RELATION TO AN ACCUSED OR FOR PRODUCTION OF CERTAIN RECORDS ETC. NON-COMPLIANCE IN THIS REGARD CAN LEAD TO CRIMINAL PROSECUTION AS CONTEMPLATED UNDER CHAPTER XIII OF BNS.</a:t>
            </a:r>
          </a:p>
          <a:p>
            <a:pPr marR="183515" algn="just">
              <a:spcBef>
                <a:spcPts val="0"/>
              </a:spcBef>
              <a:spcAft>
                <a:spcPts val="600"/>
              </a:spcAft>
            </a:pPr>
            <a:r>
              <a:rPr lang="en-IN" kern="100" dirty="0">
                <a:effectLst/>
                <a:ea typeface="Calibri" panose="020F0502020204030204" pitchFamily="34" charset="0"/>
                <a:cs typeface="Times New Roman" panose="02020603050405020304" pitchFamily="18" charset="0"/>
              </a:rPr>
              <a:t>SEC.200 PROVIDES FOR A PUNISHMENT OF 1 MONTH WHICH CAN BE EXTENDED UP TO </a:t>
            </a:r>
            <a:r>
              <a:rPr lang="en-IN" kern="100" dirty="0">
                <a:ea typeface="Calibri" panose="020F0502020204030204" pitchFamily="34" charset="0"/>
                <a:cs typeface="Times New Roman" panose="02020603050405020304" pitchFamily="18" charset="0"/>
              </a:rPr>
              <a:t>6</a:t>
            </a:r>
            <a:r>
              <a:rPr lang="en-IN" kern="100" dirty="0">
                <a:effectLst/>
                <a:ea typeface="Calibri" panose="020F0502020204030204" pitchFamily="34" charset="0"/>
                <a:cs typeface="Times New Roman" panose="02020603050405020304" pitchFamily="18" charset="0"/>
              </a:rPr>
              <a:t> MONTHS, IF THE NOTICE </a:t>
            </a:r>
            <a:r>
              <a:rPr lang="en-IN" kern="100" dirty="0">
                <a:ea typeface="Calibri" panose="020F0502020204030204" pitchFamily="34" charset="0"/>
                <a:cs typeface="Times New Roman" panose="02020603050405020304" pitchFamily="18" charset="0"/>
              </a:rPr>
              <a:t>WAS ISSUED,</a:t>
            </a:r>
            <a:r>
              <a:rPr lang="en-IN" kern="100" dirty="0">
                <a:effectLst/>
                <a:ea typeface="Calibri" panose="020F0502020204030204" pitchFamily="34" charset="0"/>
                <a:cs typeface="Times New Roman" panose="02020603050405020304" pitchFamily="18" charset="0"/>
              </a:rPr>
              <a:t> TO ATTEND A PROCEEDING IN COURT.</a:t>
            </a:r>
          </a:p>
          <a:p>
            <a:pPr marR="183515" algn="just">
              <a:spcBef>
                <a:spcPts val="0"/>
              </a:spcBef>
              <a:spcAft>
                <a:spcPts val="600"/>
              </a:spcAft>
            </a:pPr>
            <a:r>
              <a:rPr lang="en-IN" kern="100" dirty="0">
                <a:effectLst/>
                <a:ea typeface="Calibri" panose="020F0502020204030204" pitchFamily="34" charset="0"/>
                <a:cs typeface="Times New Roman" panose="02020603050405020304" pitchFamily="18" charset="0"/>
              </a:rPr>
              <a:t>SIMILARLY, SEC.210 REQUIRES A PERSON LEGALLY BOUND TO PRODUCE DOCUMENT OR ELECTRONIC RECORD TO THE PUBLIC SERVANT, AND THE OMISSION CAN LEAD TO IMPRISONMENT OF 1 MONTH OR 6 MONTHS IN CASE OF COURT PROCEEDINGS.</a:t>
            </a:r>
          </a:p>
          <a:p>
            <a:pPr marR="183515" algn="just">
              <a:spcBef>
                <a:spcPts val="0"/>
              </a:spcBef>
              <a:spcAft>
                <a:spcPts val="600"/>
              </a:spcAft>
            </a:pPr>
            <a:r>
              <a:rPr lang="en-IN" kern="100" dirty="0">
                <a:ea typeface="Calibri" panose="020F0502020204030204" pitchFamily="34" charset="0"/>
                <a:cs typeface="Times New Roman" panose="02020603050405020304" pitchFamily="18" charset="0"/>
              </a:rPr>
              <a:t>FURTHER</a:t>
            </a:r>
            <a:r>
              <a:rPr lang="en-IN" kern="100" dirty="0">
                <a:effectLst/>
                <a:ea typeface="Calibri" panose="020F0502020204030204" pitchFamily="34" charset="0"/>
                <a:cs typeface="Times New Roman" panose="02020603050405020304" pitchFamily="18" charset="0"/>
              </a:rPr>
              <a:t>, FURNISHING FALSE INFORMATION OR REFUSING TO ANSWER PUBLIC SERVANT ARE ALSO OFFENCES UNDER THIS CHAPTER.</a:t>
            </a:r>
          </a:p>
          <a:p>
            <a:pPr marR="183515" algn="just">
              <a:spcBef>
                <a:spcPts val="1200"/>
              </a:spcBef>
              <a:spcAft>
                <a:spcPts val="500"/>
              </a:spcAft>
            </a:pPr>
            <a:endParaRPr lang="en-IN" b="1" kern="100" dirty="0">
              <a:effectLst/>
              <a:ea typeface="Calibri" panose="020F0502020204030204" pitchFamily="34" charset="0"/>
              <a:cs typeface="Times New Roman" panose="02020603050405020304" pitchFamily="18" charset="0"/>
            </a:endParaRPr>
          </a:p>
          <a:p>
            <a:pPr marR="183515" algn="just">
              <a:spcBef>
                <a:spcPts val="1200"/>
              </a:spcBef>
              <a:spcAft>
                <a:spcPts val="500"/>
              </a:spcAft>
            </a:pPr>
            <a:endParaRPr lang="en-IN" b="1" kern="100" dirty="0">
              <a:effectLst/>
              <a:ea typeface="Calibri" panose="020F0502020204030204" pitchFamily="34" charset="0"/>
              <a:cs typeface="Times New Roman" panose="02020603050405020304" pitchFamily="18" charset="0"/>
            </a:endParaRPr>
          </a:p>
          <a:p>
            <a:pPr marR="183515" algn="just">
              <a:spcBef>
                <a:spcPts val="1200"/>
              </a:spcBef>
              <a:spcAft>
                <a:spcPts val="500"/>
              </a:spcAft>
            </a:pPr>
            <a:endParaRPr lang="en-IN" b="1" kern="100" dirty="0">
              <a:effectLst/>
              <a:ea typeface="Calibri" panose="020F0502020204030204" pitchFamily="34" charset="0"/>
              <a:cs typeface="Times New Roman" panose="02020603050405020304" pitchFamily="18" charset="0"/>
            </a:endParaRPr>
          </a:p>
          <a:p>
            <a:pPr algn="just"/>
            <a:endParaRPr lang="en-IN" dirty="0"/>
          </a:p>
        </p:txBody>
      </p:sp>
    </p:spTree>
    <p:extLst>
      <p:ext uri="{BB962C8B-B14F-4D97-AF65-F5344CB8AC3E}">
        <p14:creationId xmlns:p14="http://schemas.microsoft.com/office/powerpoint/2010/main" val="210517093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16000"/>
          </a:schemeClr>
        </a:solidFill>
        <a:effectLst/>
      </p:bgPr>
    </p:bg>
    <p:spTree>
      <p:nvGrpSpPr>
        <p:cNvPr id="1" name=""/>
        <p:cNvGrpSpPr/>
        <p:nvPr/>
      </p:nvGrpSpPr>
      <p:grpSpPr>
        <a:xfrm>
          <a:off x="0" y="0"/>
          <a:ext cx="0" cy="0"/>
          <a:chOff x="0" y="0"/>
          <a:chExt cx="0" cy="0"/>
        </a:xfrm>
      </p:grpSpPr>
      <p:pic>
        <p:nvPicPr>
          <p:cNvPr id="1026" name="Picture 2" descr="Law Web: Whether auction sell can be set aside on ground of non publication  of auction notice in vernacular language?">
            <a:extLst>
              <a:ext uri="{FF2B5EF4-FFF2-40B4-BE49-F238E27FC236}">
                <a16:creationId xmlns:a16="http://schemas.microsoft.com/office/drawing/2014/main" id="{E0F2608C-F19F-D885-84C4-6264F626F33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23562" y="1300139"/>
            <a:ext cx="5071256" cy="393768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11F423C-148E-C926-EDA0-7B5465A3C209}"/>
              </a:ext>
            </a:extLst>
          </p:cNvPr>
          <p:cNvSpPr>
            <a:spLocks noGrp="1"/>
          </p:cNvSpPr>
          <p:nvPr>
            <p:ph idx="1"/>
          </p:nvPr>
        </p:nvSpPr>
        <p:spPr>
          <a:xfrm>
            <a:off x="6378038" y="1300139"/>
            <a:ext cx="5127172" cy="5252545"/>
          </a:xfrm>
        </p:spPr>
        <p:txBody>
          <a:bodyPr>
            <a:normAutofit/>
          </a:bodyPr>
          <a:lstStyle/>
          <a:p>
            <a:pPr algn="just">
              <a:buFont typeface="Wingdings" panose="05000000000000000000" pitchFamily="2" charset="2"/>
              <a:buChar char="q"/>
            </a:pPr>
            <a:r>
              <a:rPr lang="en-IN" sz="1800" dirty="0"/>
              <a:t>SEC. 218 PENALISES RESISTANCE TO TAKING OF PROPERTY BY LAWFUL AUTHORITY OF PUBLIC SERVANT, SEC. 219 PRESCRIBES PUNISHMENT FOR OBSTRUCTIVE SALE OF PROPERTY OFFERED FOR SALE BY AUTHORITY OF PUBLIC SERVANT. </a:t>
            </a:r>
            <a:endParaRPr lang="en-US" sz="1800" dirty="0"/>
          </a:p>
          <a:p>
            <a:pPr algn="just">
              <a:buFont typeface="Wingdings" panose="05000000000000000000" pitchFamily="2" charset="2"/>
              <a:buChar char="q"/>
            </a:pPr>
            <a:r>
              <a:rPr lang="en-US" sz="1800" dirty="0"/>
              <a:t>SEC. 218 &amp; 219 COME TO THE AID OF ANY SUCH BANK EMPLOYEE WHO IS TRYING TO TAKE POSSESSION OR AUCTION THE PROPERTY UNDER SARFAESI.</a:t>
            </a:r>
            <a:endParaRPr lang="en-IN" sz="1800" dirty="0"/>
          </a:p>
          <a:p>
            <a:pPr algn="just">
              <a:buFont typeface="Wingdings" panose="05000000000000000000" pitchFamily="2" charset="2"/>
              <a:buChar char="q"/>
            </a:pPr>
            <a:r>
              <a:rPr lang="en-US" sz="1800" dirty="0"/>
              <a:t>S.226 PENALISES ANY ATTEMPT TO COMMIT SUICIDE WITH THE INTENT TO COMPEL OR RESTRAIN ANY PUBLIC SERVANT FROM DISCHARGING HIS OFFICIAL DUTY.</a:t>
            </a:r>
          </a:p>
        </p:txBody>
      </p:sp>
    </p:spTree>
    <p:extLst>
      <p:ext uri="{BB962C8B-B14F-4D97-AF65-F5344CB8AC3E}">
        <p14:creationId xmlns:p14="http://schemas.microsoft.com/office/powerpoint/2010/main" val="3140281951"/>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{BB71C930-C202-C545-B9F1-3907DCC31A71}tf10001072</Template>
  <TotalTime>4893</TotalTime>
  <Words>2997</Words>
  <Application>Microsoft Macintosh PowerPoint</Application>
  <PresentationFormat>Widescreen</PresentationFormat>
  <Paragraphs>174</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Franklin Gothic Book</vt:lpstr>
      <vt:lpstr>Söhne</vt:lpstr>
      <vt:lpstr>Wingdings</vt:lpstr>
      <vt:lpstr>Crop</vt:lpstr>
      <vt:lpstr>PowerPoint Presentation</vt:lpstr>
      <vt:lpstr>PowerPoint Presentation</vt:lpstr>
      <vt:lpstr>INTRODUCTION</vt:lpstr>
      <vt:lpstr>COMPARISON BETWEEN BHARTIYA NYAYA SANHITA,  2023 (BNS) &amp; INDIAN PENAL  CODE,  1860 (IPC)</vt:lpstr>
      <vt:lpstr>COMPARISON</vt:lpstr>
      <vt:lpstr>PowerPoint Presentation</vt:lpstr>
      <vt:lpstr>PowerPoint Presentation</vt:lpstr>
      <vt:lpstr>CHAPTER XIII (S. 206-226,BNS) DEALS WITH CONTEMPTS OF THE LAWFUL AUTHORITY OF PUBLIC SERVANTS</vt:lpstr>
      <vt:lpstr>PowerPoint Presentation</vt:lpstr>
      <vt:lpstr>CHAPTER XVII (S. 303-334, BNS) DEALING IN OFFENCES AGAINST PROPERTY</vt:lpstr>
      <vt:lpstr>PowerPoint Presentation</vt:lpstr>
      <vt:lpstr>CHAPTER XVIII (S. 335-350) DEALING IN OFFENCES RELATING TO DOCUMENTS AND PROPERTY MARKS</vt:lpstr>
      <vt:lpstr>PowerPoint Presentation</vt:lpstr>
      <vt:lpstr>ORGANIZED CRIME -S.111  (NEW SECTION)</vt:lpstr>
      <vt:lpstr>KEY CHANGES BROUGHT BY  BHARTIYA NYAY SANHITA,2023  (UNRELATED TO BANKING)</vt:lpstr>
      <vt:lpstr>PowerPoint Presentation</vt:lpstr>
      <vt:lpstr>COMPARISON BETWEEN BHARTIYA NAGRIK SURAKSHA SANHITA, 2023 (bnss)  AND CODE OF CRIMINAL PROCEDURE, 1973  (Cr.P.C.)</vt:lpstr>
      <vt:lpstr>comparison</vt:lpstr>
      <vt:lpstr>ARREST BY POLICE</vt:lpstr>
      <vt:lpstr>CHAPTER XIII (S.173-196)  DEALS IN INFORMATION TO POLICE OFFICER AND THEIR POWER TO INVESTIGATE</vt:lpstr>
      <vt:lpstr>PowerPoint Presentation</vt:lpstr>
      <vt:lpstr>SEARCH AND SEIZURE OF PROPERTY</vt:lpstr>
      <vt:lpstr>FORENSIC EVIDENCE</vt:lpstr>
      <vt:lpstr>S.384 DEALS IN PROCEDURE FOR CERTAIN CASES OF CONTEMPT</vt:lpstr>
      <vt:lpstr>MAJOR CHANGES BROUGHT BY BHARTIYA NAGRIK SURAKSHA SANHITA, 2023</vt:lpstr>
      <vt:lpstr>PowerPoint Presentation</vt:lpstr>
      <vt:lpstr>ALTERNATIVE PUNISHMENTS </vt:lpstr>
      <vt:lpstr>COMPARISON BETWEEN BHARTIYA SAKSHYA ADHINIYAM, 2023 (bsa)  AND INDIAN EVIDENCE ACT, 1872 (iea)   </vt:lpstr>
      <vt:lpstr>comparison</vt:lpstr>
      <vt:lpstr>NOTABLE ADDITIONS IN BHARATIYA SAKSHYA ADHINIYAM, 2O23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Kriti Gupta</dc:creator>
  <cp:lastModifiedBy>Arjun Garg</cp:lastModifiedBy>
  <cp:revision>10</cp:revision>
  <dcterms:created xsi:type="dcterms:W3CDTF">2024-03-08T04:45:53Z</dcterms:created>
  <dcterms:modified xsi:type="dcterms:W3CDTF">2024-03-13T16:22:29Z</dcterms:modified>
</cp:coreProperties>
</file>